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57" r:id="rId3"/>
    <p:sldId id="259" r:id="rId4"/>
    <p:sldId id="261" r:id="rId5"/>
    <p:sldId id="260" r:id="rId6"/>
    <p:sldId id="256" r:id="rId7"/>
    <p:sldId id="262" r:id="rId8"/>
    <p:sldId id="263" r:id="rId9"/>
    <p:sldId id="281" r:id="rId10"/>
    <p:sldId id="264" r:id="rId11"/>
    <p:sldId id="265" r:id="rId12"/>
    <p:sldId id="266" r:id="rId13"/>
    <p:sldId id="288" r:id="rId14"/>
    <p:sldId id="267" r:id="rId15"/>
    <p:sldId id="268" r:id="rId16"/>
    <p:sldId id="269" r:id="rId17"/>
    <p:sldId id="289" r:id="rId18"/>
    <p:sldId id="270" r:id="rId19"/>
    <p:sldId id="271" r:id="rId20"/>
    <p:sldId id="272" r:id="rId21"/>
    <p:sldId id="290" r:id="rId22"/>
    <p:sldId id="273" r:id="rId23"/>
    <p:sldId id="274" r:id="rId24"/>
    <p:sldId id="275" r:id="rId25"/>
    <p:sldId id="291" r:id="rId26"/>
    <p:sldId id="276" r:id="rId27"/>
    <p:sldId id="277" r:id="rId28"/>
    <p:sldId id="278" r:id="rId29"/>
    <p:sldId id="292" r:id="rId30"/>
    <p:sldId id="279" r:id="rId31"/>
    <p:sldId id="280" r:id="rId32"/>
  </p:sldIdLst>
  <p:sldSz cx="9144000" cy="6858000" type="screen4x3"/>
  <p:notesSz cx="7099300" cy="10234613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1"/>
  </p:normalViewPr>
  <p:slideViewPr>
    <p:cSldViewPr>
      <p:cViewPr varScale="1">
        <p:scale>
          <a:sx n="121" d="100"/>
          <a:sy n="121" d="100"/>
        </p:scale>
        <p:origin x="131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02-09-2020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02-09-2020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02-09-2020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02-09-2020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02-09-2020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02-09-2020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02-09-2020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02-09-2020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02-09-2020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02-09-2020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EFA16-6279-4340-B3D7-0EB545722783}" type="datetimeFigureOut">
              <a:rPr lang="da-DK" smtClean="0"/>
              <a:pPr/>
              <a:t>02-09-2020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" name="59818__juskiddink__storm-wind.wav"/>
          </p:stSnd>
        </p:sndAc>
      </p:transition>
    </mc:Choice>
    <mc:Fallback xmlns="">
      <p:transition>
        <p:sndAc>
          <p:stSnd>
            <p:snd r:embed="rId3" name="59818__juskiddink__storm-wind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EFA16-6279-4340-B3D7-0EB545722783}" type="datetimeFigureOut">
              <a:rPr lang="da-DK" smtClean="0"/>
              <a:pPr/>
              <a:t>02-09-2020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577B4-3B02-4BDA-9309-6E055943A3FF}" type="slidenum">
              <a:rPr lang="da-DK" smtClean="0"/>
              <a:pPr/>
              <a:t>‹nr.›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13" name="59818__juskiddink__storm-wind.wav"/>
          </p:stSnd>
        </p:sndAc>
      </p:transition>
    </mc:Choice>
    <mc:Fallback xmlns="">
      <p:transition>
        <p:sndAc>
          <p:stSnd>
            <p:snd r:embed="rId14" name="59818__juskiddink__storm-wind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12.pn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6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indhol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6" name="Pladsholder til indhold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308" y="-124040"/>
            <a:ext cx="10116616" cy="715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63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4" name="59818__juskiddink__storm-wind.wav"/>
          </p:stSnd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7641" y="1650248"/>
            <a:ext cx="2032054" cy="347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32816" y="1671434"/>
            <a:ext cx="2032054" cy="3432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83385" y="1650249"/>
            <a:ext cx="2032054" cy="34745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129" y="1650248"/>
            <a:ext cx="2032054" cy="347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4: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7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7641" y="1671434"/>
            <a:ext cx="2032054" cy="3432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32816" y="1671435"/>
            <a:ext cx="2032054" cy="3432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83385" y="1671435"/>
            <a:ext cx="2032053" cy="3432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129" y="1671434"/>
            <a:ext cx="2032054" cy="3432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5: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6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7641" y="1671435"/>
            <a:ext cx="2032054" cy="3432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32816" y="1671435"/>
            <a:ext cx="2032053" cy="3432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83385" y="1671435"/>
            <a:ext cx="2032053" cy="3432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520" y="1671434"/>
            <a:ext cx="2007273" cy="3432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6: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7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phienholm.dk/images/2010/dagens-vejr/B.jpg"/>
          <p:cNvPicPr>
            <a:picLocks noChangeAspect="1" noChangeArrowheads="1"/>
          </p:cNvPicPr>
          <p:nvPr/>
        </p:nvPicPr>
        <p:blipFill>
          <a:blip r:embed="rId3" cstate="print"/>
          <a:srcRect t="22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kstboks 5"/>
          <p:cNvSpPr txBox="1"/>
          <p:nvPr/>
        </p:nvSpPr>
        <p:spPr>
          <a:xfrm>
            <a:off x="467544" y="332656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600" dirty="0" smtClean="0">
                <a:solidFill>
                  <a:schemeClr val="bg1"/>
                </a:solidFill>
              </a:rPr>
              <a:t>Du overvældes et øjeblik af tvivl…</a:t>
            </a:r>
            <a:endParaRPr lang="da-DK" sz="2800" dirty="0" smtClean="0">
              <a:solidFill>
                <a:schemeClr val="bg1"/>
              </a:solidFill>
            </a:endParaRPr>
          </a:p>
          <a:p>
            <a:r>
              <a:rPr lang="da-DK" dirty="0" smtClean="0">
                <a:solidFill>
                  <a:schemeClr val="bg1"/>
                </a:solidFill>
              </a:rPr>
              <a:t>(Opgavefase)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7" name="Tekstboks 6"/>
          <p:cNvSpPr txBox="1"/>
          <p:nvPr/>
        </p:nvSpPr>
        <p:spPr>
          <a:xfrm>
            <a:off x="611560" y="1340768"/>
            <a:ext cx="39604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 smtClean="0">
                <a:solidFill>
                  <a:schemeClr val="bg1"/>
                </a:solidFill>
              </a:rPr>
              <a:t>Fjern alle jeres tilbageværende terninger og læg dem i bunken med brugte terninger.</a:t>
            </a:r>
          </a:p>
          <a:p>
            <a:endParaRPr lang="da-DK" sz="2000" dirty="0" smtClean="0">
              <a:solidFill>
                <a:schemeClr val="bg1"/>
              </a:solidFill>
            </a:endParaRPr>
          </a:p>
          <a:p>
            <a:r>
              <a:rPr lang="da-DK" sz="2000" dirty="0" smtClean="0">
                <a:solidFill>
                  <a:schemeClr val="bg1"/>
                </a:solidFill>
              </a:rPr>
              <a:t>Læreren bestemmer hvilken opgave I nu skal løse.</a:t>
            </a:r>
          </a:p>
          <a:p>
            <a:r>
              <a:rPr lang="da-DK" sz="2000" dirty="0">
                <a:solidFill>
                  <a:schemeClr val="bg1"/>
                </a:solidFill>
              </a:rPr>
              <a:t>Alt efter hvor godt I løser opgaven, får I 40-60 terninger.</a:t>
            </a:r>
          </a:p>
        </p:txBody>
      </p:sp>
    </p:spTree>
    <p:extLst>
      <p:ext uri="{BB962C8B-B14F-4D97-AF65-F5344CB8AC3E}">
        <p14:creationId xmlns:p14="http://schemas.microsoft.com/office/powerpoint/2010/main" val="103602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4" name="59818__juskiddink__storm-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00031" y="1671434"/>
            <a:ext cx="2007273" cy="3432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45207" y="1671435"/>
            <a:ext cx="2007272" cy="3432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95775" y="1671435"/>
            <a:ext cx="2007272" cy="3432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1520" y="1692362"/>
            <a:ext cx="2007272" cy="3390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7: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7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00031" y="1692362"/>
            <a:ext cx="2007272" cy="3390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45207" y="1692363"/>
            <a:ext cx="2007271" cy="3390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95775" y="1692363"/>
            <a:ext cx="2007271" cy="3390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760" y="1692363"/>
            <a:ext cx="1982793" cy="3390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8: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6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00031" y="1692363"/>
            <a:ext cx="2007272" cy="3390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45207" y="1692364"/>
            <a:ext cx="2007271" cy="3390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95775" y="1692363"/>
            <a:ext cx="2007271" cy="3390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760" y="1713036"/>
            <a:ext cx="1982792" cy="3348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9: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6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phienholm.dk/images/2010/dagens-vejr/B.jpg"/>
          <p:cNvPicPr>
            <a:picLocks noChangeAspect="1" noChangeArrowheads="1"/>
          </p:cNvPicPr>
          <p:nvPr/>
        </p:nvPicPr>
        <p:blipFill>
          <a:blip r:embed="rId3" cstate="print"/>
          <a:srcRect t="22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kstboks 5"/>
          <p:cNvSpPr txBox="1"/>
          <p:nvPr/>
        </p:nvSpPr>
        <p:spPr>
          <a:xfrm>
            <a:off x="467544" y="332656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600" dirty="0" smtClean="0">
                <a:solidFill>
                  <a:schemeClr val="bg1"/>
                </a:solidFill>
              </a:rPr>
              <a:t>Du overvældes et øjeblik af tvivl…</a:t>
            </a:r>
            <a:endParaRPr lang="da-DK" sz="2800" dirty="0" smtClean="0">
              <a:solidFill>
                <a:schemeClr val="bg1"/>
              </a:solidFill>
            </a:endParaRPr>
          </a:p>
          <a:p>
            <a:r>
              <a:rPr lang="da-DK" dirty="0" smtClean="0">
                <a:solidFill>
                  <a:schemeClr val="bg1"/>
                </a:solidFill>
              </a:rPr>
              <a:t>(Opgavefase)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7" name="Tekstboks 6"/>
          <p:cNvSpPr txBox="1"/>
          <p:nvPr/>
        </p:nvSpPr>
        <p:spPr>
          <a:xfrm>
            <a:off x="611560" y="1340768"/>
            <a:ext cx="39604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 smtClean="0">
                <a:solidFill>
                  <a:schemeClr val="bg1"/>
                </a:solidFill>
              </a:rPr>
              <a:t>Fjern alle jeres tilbageværende terninger og læg dem i bunken med brugte terninger.</a:t>
            </a:r>
          </a:p>
          <a:p>
            <a:endParaRPr lang="da-DK" sz="2000" dirty="0" smtClean="0">
              <a:solidFill>
                <a:schemeClr val="bg1"/>
              </a:solidFill>
            </a:endParaRPr>
          </a:p>
          <a:p>
            <a:r>
              <a:rPr lang="da-DK" sz="2000" dirty="0" smtClean="0">
                <a:solidFill>
                  <a:schemeClr val="bg1"/>
                </a:solidFill>
              </a:rPr>
              <a:t>Læreren bestemmer hvilken opgave I nu skal løse.</a:t>
            </a:r>
          </a:p>
          <a:p>
            <a:r>
              <a:rPr lang="da-DK" sz="2000" dirty="0">
                <a:solidFill>
                  <a:schemeClr val="bg1"/>
                </a:solidFill>
              </a:rPr>
              <a:t>Alt efter hvor godt I løser opgaven, får I 40-60 terninger.</a:t>
            </a:r>
          </a:p>
        </p:txBody>
      </p:sp>
    </p:spTree>
    <p:extLst>
      <p:ext uri="{BB962C8B-B14F-4D97-AF65-F5344CB8AC3E}">
        <p14:creationId xmlns:p14="http://schemas.microsoft.com/office/powerpoint/2010/main" val="268495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4" name="59818__juskiddink__storm-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00031" y="1692363"/>
            <a:ext cx="2007271" cy="3390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45207" y="1692364"/>
            <a:ext cx="2007270" cy="3390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08014" y="1692364"/>
            <a:ext cx="1982792" cy="3390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5850" y="1713037"/>
            <a:ext cx="1958611" cy="3348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10: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7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2271" y="1692364"/>
            <a:ext cx="1982792" cy="3390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57447" y="1692364"/>
            <a:ext cx="1982791" cy="3390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08014" y="1713036"/>
            <a:ext cx="1982791" cy="3348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5850" y="1733458"/>
            <a:ext cx="1958610" cy="3308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11: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6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boks 3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b="1" dirty="0" smtClean="0"/>
              <a:t>Baggrundshistorien:</a:t>
            </a:r>
          </a:p>
        </p:txBody>
      </p:sp>
      <p:sp>
        <p:nvSpPr>
          <p:cNvPr id="6" name="Tekstboks 5"/>
          <p:cNvSpPr txBox="1"/>
          <p:nvPr/>
        </p:nvSpPr>
        <p:spPr>
          <a:xfrm>
            <a:off x="5148064" y="980728"/>
            <a:ext cx="388843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 smtClean="0"/>
              <a:t>Tidligt om </a:t>
            </a:r>
            <a:r>
              <a:rPr lang="da-DK" sz="2000" dirty="0"/>
              <a:t>morgenen d. 25. september 1868 blev folk på Harboøre vækket af høje drøn og brag. </a:t>
            </a:r>
            <a:r>
              <a:rPr lang="da-DK" sz="2000" dirty="0" smtClean="0"/>
              <a:t>Fiskere, </a:t>
            </a:r>
            <a:r>
              <a:rPr lang="da-DK" sz="2000" dirty="0"/>
              <a:t>der havde aftjent deres værnepligt i </a:t>
            </a:r>
            <a:r>
              <a:rPr lang="da-DK" sz="2000" dirty="0" smtClean="0"/>
              <a:t>flåden, </a:t>
            </a:r>
            <a:r>
              <a:rPr lang="da-DK" sz="2000" dirty="0"/>
              <a:t>genkendte lyden af kanoner. Et orlogsskib måtte ligge ud for kysten. </a:t>
            </a:r>
            <a:r>
              <a:rPr lang="da-DK" sz="2000" dirty="0" smtClean="0"/>
              <a:t>Det </a:t>
            </a:r>
            <a:r>
              <a:rPr lang="da-DK" sz="2000" dirty="0"/>
              <a:t>var den russiske fregat </a:t>
            </a:r>
            <a:r>
              <a:rPr lang="da-DK" sz="2000" dirty="0" smtClean="0"/>
              <a:t>”Alexander </a:t>
            </a:r>
            <a:r>
              <a:rPr lang="da-DK" sz="2000" dirty="0" err="1" smtClean="0"/>
              <a:t>Nevskij</a:t>
            </a:r>
            <a:r>
              <a:rPr lang="da-DK" sz="2000" dirty="0" smtClean="0"/>
              <a:t>” </a:t>
            </a:r>
            <a:r>
              <a:rPr lang="da-DK" sz="2000" dirty="0"/>
              <a:t>med zarens søn ombord. Det blæste en stiv kuling fra V.N.V. og søen var meget høj. Præcis kl. 2.30 om natten var det stødt på revlen.</a:t>
            </a:r>
          </a:p>
          <a:p>
            <a:endParaRPr lang="da-DK" sz="2000" dirty="0"/>
          </a:p>
        </p:txBody>
      </p:sp>
      <p:pic>
        <p:nvPicPr>
          <p:cNvPr id="1028" name="Picture 4" descr="Billedresultat for alexander nevskij forl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64592"/>
            <a:ext cx="4923419" cy="41926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endSnd/>
        </p:sndAc>
      </p:transition>
    </mc:Choice>
    <mc:Fallback xmlns="">
      <p:transition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2271" y="1692364"/>
            <a:ext cx="1982791" cy="3390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57447" y="1692364"/>
            <a:ext cx="1982790" cy="3390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0104" y="1713036"/>
            <a:ext cx="1958611" cy="3348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7793" y="1733459"/>
            <a:ext cx="1934724" cy="3308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12: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5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phienholm.dk/images/2010/dagens-vejr/B.jpg"/>
          <p:cNvPicPr>
            <a:picLocks noChangeAspect="1" noChangeArrowheads="1"/>
          </p:cNvPicPr>
          <p:nvPr/>
        </p:nvPicPr>
        <p:blipFill>
          <a:blip r:embed="rId3" cstate="print"/>
          <a:srcRect t="22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kstboks 5"/>
          <p:cNvSpPr txBox="1"/>
          <p:nvPr/>
        </p:nvSpPr>
        <p:spPr>
          <a:xfrm>
            <a:off x="467544" y="332656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600" dirty="0" smtClean="0">
                <a:solidFill>
                  <a:schemeClr val="bg1"/>
                </a:solidFill>
              </a:rPr>
              <a:t>Du overvældes et øjeblik af tvivl…</a:t>
            </a:r>
            <a:endParaRPr lang="da-DK" sz="2800" dirty="0" smtClean="0">
              <a:solidFill>
                <a:schemeClr val="bg1"/>
              </a:solidFill>
            </a:endParaRPr>
          </a:p>
          <a:p>
            <a:r>
              <a:rPr lang="da-DK" dirty="0" smtClean="0">
                <a:solidFill>
                  <a:schemeClr val="bg1"/>
                </a:solidFill>
              </a:rPr>
              <a:t>(Opgavefase)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7" name="Tekstboks 6"/>
          <p:cNvSpPr txBox="1"/>
          <p:nvPr/>
        </p:nvSpPr>
        <p:spPr>
          <a:xfrm>
            <a:off x="611560" y="1340768"/>
            <a:ext cx="39604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 smtClean="0">
                <a:solidFill>
                  <a:schemeClr val="bg1"/>
                </a:solidFill>
              </a:rPr>
              <a:t>Fjern alle jeres tilbageværende terninger og læg dem i bunken med brugte terninger.</a:t>
            </a:r>
          </a:p>
          <a:p>
            <a:endParaRPr lang="da-DK" sz="2000" dirty="0" smtClean="0">
              <a:solidFill>
                <a:schemeClr val="bg1"/>
              </a:solidFill>
            </a:endParaRPr>
          </a:p>
          <a:p>
            <a:r>
              <a:rPr lang="da-DK" sz="2000" dirty="0" smtClean="0">
                <a:solidFill>
                  <a:schemeClr val="bg1"/>
                </a:solidFill>
              </a:rPr>
              <a:t>Læreren bestemmer hvilken opgave I nu skal løse.</a:t>
            </a:r>
          </a:p>
          <a:p>
            <a:r>
              <a:rPr lang="da-DK" sz="2000" dirty="0">
                <a:solidFill>
                  <a:schemeClr val="bg1"/>
                </a:solidFill>
              </a:rPr>
              <a:t>Alt efter hvor godt I løser opgaven, får I 40-60 terninger.</a:t>
            </a:r>
          </a:p>
        </p:txBody>
      </p:sp>
    </p:spTree>
    <p:extLst>
      <p:ext uri="{BB962C8B-B14F-4D97-AF65-F5344CB8AC3E}">
        <p14:creationId xmlns:p14="http://schemas.microsoft.com/office/powerpoint/2010/main" val="116090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4" name="59818__juskiddink__storm-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2271" y="1692364"/>
            <a:ext cx="1982791" cy="3390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57447" y="1692365"/>
            <a:ext cx="1982790" cy="3390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0104" y="1713036"/>
            <a:ext cx="1958610" cy="33489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7793" y="1733459"/>
            <a:ext cx="1934723" cy="3308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13: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7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2271" y="1692364"/>
            <a:ext cx="1982790" cy="3390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57447" y="1692365"/>
            <a:ext cx="1982789" cy="3390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0104" y="1713037"/>
            <a:ext cx="1958610" cy="3348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7793" y="1733460"/>
            <a:ext cx="1934723" cy="3308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14: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6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2271" y="1692365"/>
            <a:ext cx="1982790" cy="3390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57447" y="1713038"/>
            <a:ext cx="1982789" cy="3348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0104" y="1713037"/>
            <a:ext cx="1958609" cy="33489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7793" y="1733460"/>
            <a:ext cx="1934722" cy="3308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15: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7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phienholm.dk/images/2010/dagens-vejr/B.jpg"/>
          <p:cNvPicPr>
            <a:picLocks noChangeAspect="1" noChangeArrowheads="1"/>
          </p:cNvPicPr>
          <p:nvPr/>
        </p:nvPicPr>
        <p:blipFill>
          <a:blip r:embed="rId3" cstate="print"/>
          <a:srcRect t="22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kstboks 5"/>
          <p:cNvSpPr txBox="1"/>
          <p:nvPr/>
        </p:nvSpPr>
        <p:spPr>
          <a:xfrm>
            <a:off x="467544" y="332656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600" dirty="0" smtClean="0">
                <a:solidFill>
                  <a:schemeClr val="bg1"/>
                </a:solidFill>
              </a:rPr>
              <a:t>Du overvældes et øjeblik af tvivl…</a:t>
            </a:r>
            <a:endParaRPr lang="da-DK" sz="2800" dirty="0" smtClean="0">
              <a:solidFill>
                <a:schemeClr val="bg1"/>
              </a:solidFill>
            </a:endParaRPr>
          </a:p>
          <a:p>
            <a:r>
              <a:rPr lang="da-DK" dirty="0" smtClean="0">
                <a:solidFill>
                  <a:schemeClr val="bg1"/>
                </a:solidFill>
              </a:rPr>
              <a:t>(Opgavefase)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7" name="Tekstboks 6"/>
          <p:cNvSpPr txBox="1"/>
          <p:nvPr/>
        </p:nvSpPr>
        <p:spPr>
          <a:xfrm>
            <a:off x="611560" y="1340768"/>
            <a:ext cx="39604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 smtClean="0">
                <a:solidFill>
                  <a:schemeClr val="bg1"/>
                </a:solidFill>
              </a:rPr>
              <a:t>Fjern alle jeres tilbageværende terninger og læg dem i bunken med brugte terninger.</a:t>
            </a:r>
          </a:p>
          <a:p>
            <a:endParaRPr lang="da-DK" sz="2000" dirty="0" smtClean="0">
              <a:solidFill>
                <a:schemeClr val="bg1"/>
              </a:solidFill>
            </a:endParaRPr>
          </a:p>
          <a:p>
            <a:r>
              <a:rPr lang="da-DK" sz="2000" dirty="0" smtClean="0">
                <a:solidFill>
                  <a:schemeClr val="bg1"/>
                </a:solidFill>
              </a:rPr>
              <a:t>Læreren bestemmer hvilken opgave I nu skal løse.</a:t>
            </a:r>
          </a:p>
          <a:p>
            <a:r>
              <a:rPr lang="da-DK" sz="2000" dirty="0">
                <a:solidFill>
                  <a:schemeClr val="bg1"/>
                </a:solidFill>
              </a:rPr>
              <a:t>Alt efter hvor godt I løser opgaven, får I 40-60 terninger.</a:t>
            </a:r>
          </a:p>
        </p:txBody>
      </p:sp>
    </p:spTree>
    <p:extLst>
      <p:ext uri="{BB962C8B-B14F-4D97-AF65-F5344CB8AC3E}">
        <p14:creationId xmlns:p14="http://schemas.microsoft.com/office/powerpoint/2010/main" val="66054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4" name="59818__juskiddink__storm-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2271" y="1713038"/>
            <a:ext cx="1982789" cy="3348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57447" y="1713038"/>
            <a:ext cx="1982789" cy="3348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0104" y="1713037"/>
            <a:ext cx="1958609" cy="3348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7793" y="1733460"/>
            <a:ext cx="1934722" cy="3308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16: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7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2271" y="1713038"/>
            <a:ext cx="1982789" cy="3348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69537" y="1713039"/>
            <a:ext cx="1958608" cy="3348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420104" y="1713037"/>
            <a:ext cx="1958608" cy="3348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7793" y="1733460"/>
            <a:ext cx="1934721" cy="3308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17: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7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361" y="1713039"/>
            <a:ext cx="1958608" cy="3348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69537" y="1713039"/>
            <a:ext cx="1958607" cy="3348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20104" y="1713038"/>
            <a:ext cx="1958608" cy="3348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7793" y="1733461"/>
            <a:ext cx="1934721" cy="330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18: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6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phienholm.dk/images/2010/dagens-vejr/B.jpg"/>
          <p:cNvPicPr>
            <a:picLocks noChangeAspect="1" noChangeArrowheads="1"/>
          </p:cNvPicPr>
          <p:nvPr/>
        </p:nvPicPr>
        <p:blipFill>
          <a:blip r:embed="rId3" cstate="print"/>
          <a:srcRect t="22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kstboks 5"/>
          <p:cNvSpPr txBox="1"/>
          <p:nvPr/>
        </p:nvSpPr>
        <p:spPr>
          <a:xfrm>
            <a:off x="467544" y="332656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600" dirty="0" smtClean="0">
                <a:solidFill>
                  <a:schemeClr val="bg1"/>
                </a:solidFill>
              </a:rPr>
              <a:t>Du overvældes et øjeblik af tvivl…</a:t>
            </a:r>
            <a:endParaRPr lang="da-DK" sz="2800" dirty="0" smtClean="0">
              <a:solidFill>
                <a:schemeClr val="bg1"/>
              </a:solidFill>
            </a:endParaRPr>
          </a:p>
          <a:p>
            <a:r>
              <a:rPr lang="da-DK" dirty="0" smtClean="0">
                <a:solidFill>
                  <a:schemeClr val="bg1"/>
                </a:solidFill>
              </a:rPr>
              <a:t>(Opgavefase)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7" name="Tekstboks 6"/>
          <p:cNvSpPr txBox="1"/>
          <p:nvPr/>
        </p:nvSpPr>
        <p:spPr>
          <a:xfrm>
            <a:off x="611560" y="1340768"/>
            <a:ext cx="39604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 smtClean="0">
                <a:solidFill>
                  <a:schemeClr val="bg1"/>
                </a:solidFill>
              </a:rPr>
              <a:t>Fjern alle jeres tilbageværende terninger og læg dem i bunken med brugte terninger.</a:t>
            </a:r>
          </a:p>
          <a:p>
            <a:endParaRPr lang="da-DK" sz="2000" dirty="0" smtClean="0">
              <a:solidFill>
                <a:schemeClr val="bg1"/>
              </a:solidFill>
            </a:endParaRPr>
          </a:p>
          <a:p>
            <a:r>
              <a:rPr lang="da-DK" sz="2000" dirty="0" smtClean="0">
                <a:solidFill>
                  <a:schemeClr val="bg1"/>
                </a:solidFill>
              </a:rPr>
              <a:t>Læreren bestemmer hvilken opgave I nu skal løse.</a:t>
            </a:r>
          </a:p>
          <a:p>
            <a:r>
              <a:rPr lang="da-DK" sz="2000" dirty="0">
                <a:solidFill>
                  <a:schemeClr val="bg1"/>
                </a:solidFill>
              </a:rPr>
              <a:t>Alt efter hvor godt I løser opgaven, får </a:t>
            </a:r>
            <a:r>
              <a:rPr lang="da-DK" sz="2000">
                <a:solidFill>
                  <a:schemeClr val="bg1"/>
                </a:solidFill>
              </a:rPr>
              <a:t>I </a:t>
            </a:r>
            <a:r>
              <a:rPr lang="da-DK" sz="2000" smtClean="0">
                <a:solidFill>
                  <a:schemeClr val="bg1"/>
                </a:solidFill>
              </a:rPr>
              <a:t>20-30 </a:t>
            </a:r>
            <a:r>
              <a:rPr lang="da-DK" sz="2000" dirty="0">
                <a:solidFill>
                  <a:schemeClr val="bg1"/>
                </a:solidFill>
              </a:rPr>
              <a:t>terninger.</a:t>
            </a:r>
          </a:p>
        </p:txBody>
      </p:sp>
    </p:spTree>
    <p:extLst>
      <p:ext uri="{BB962C8B-B14F-4D97-AF65-F5344CB8AC3E}">
        <p14:creationId xmlns:p14="http://schemas.microsoft.com/office/powerpoint/2010/main" val="276869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4" name="59818__juskiddink__storm-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boks 3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b="1" dirty="0" smtClean="0"/>
              <a:t>Baggrundshistorien:</a:t>
            </a:r>
          </a:p>
        </p:txBody>
      </p:sp>
      <p:pic>
        <p:nvPicPr>
          <p:cNvPr id="1026" name="Picture 2" descr="Billedresultat for alexander nevskij forl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41936"/>
            <a:ext cx="9029803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kstboks 5"/>
          <p:cNvSpPr txBox="1"/>
          <p:nvPr/>
        </p:nvSpPr>
        <p:spPr>
          <a:xfrm>
            <a:off x="0" y="3434224"/>
            <a:ext cx="90364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 smtClean="0"/>
              <a:t>Forsøg på at skyde en line </a:t>
            </a:r>
            <a:r>
              <a:rPr lang="da-DK" sz="2000" dirty="0"/>
              <a:t>ud med redningsraketten </a:t>
            </a:r>
            <a:r>
              <a:rPr lang="da-DK" sz="2000" dirty="0" smtClean="0"/>
              <a:t>fejlede. Tovet knækkede </a:t>
            </a:r>
            <a:r>
              <a:rPr lang="da-DK" sz="2000" dirty="0"/>
              <a:t>som en sytråd i den hårde vind. Desuden </a:t>
            </a:r>
            <a:r>
              <a:rPr lang="da-DK" sz="2000" dirty="0" smtClean="0"/>
              <a:t>var </a:t>
            </a:r>
            <a:r>
              <a:rPr lang="da-DK" sz="2000" dirty="0"/>
              <a:t>der </a:t>
            </a:r>
            <a:r>
              <a:rPr lang="da-DK" sz="2000" dirty="0" smtClean="0"/>
              <a:t>over 700 mennesker ombord, og </a:t>
            </a:r>
            <a:r>
              <a:rPr lang="da-DK" sz="2000" dirty="0"/>
              <a:t>det </a:t>
            </a:r>
            <a:r>
              <a:rPr lang="da-DK" sz="2000" dirty="0" smtClean="0"/>
              <a:t>ville </a:t>
            </a:r>
            <a:r>
              <a:rPr lang="da-DK" sz="2000" dirty="0"/>
              <a:t>tage </a:t>
            </a:r>
            <a:r>
              <a:rPr lang="da-DK" sz="2000" dirty="0" smtClean="0"/>
              <a:t>lang </a:t>
            </a:r>
            <a:r>
              <a:rPr lang="da-DK" sz="2000" dirty="0"/>
              <a:t>tid med redningsstolen. </a:t>
            </a:r>
            <a:r>
              <a:rPr lang="da-DK" sz="2000" dirty="0" smtClean="0"/>
              <a:t>Det lykkedes en redningsbåd fra skibet at nå ind til land, men den tog meget vand ind og kæntrede næsten. </a:t>
            </a:r>
          </a:p>
          <a:p>
            <a:endParaRPr lang="da-DK" sz="2000" dirty="0" smtClean="0"/>
          </a:p>
          <a:p>
            <a:r>
              <a:rPr lang="da-DK" sz="2000" dirty="0" smtClean="0"/>
              <a:t>Det besluttedes til sidst at ro ud til skibet i en redningsbåd med et tykt tov, så der kunne hives en båd frem og tilbage mellem skibet og stranden.</a:t>
            </a:r>
            <a:endParaRPr lang="da-DK" sz="2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endSnd/>
        </p:sndAc>
      </p:transition>
    </mc:Choice>
    <mc:Fallback xmlns="">
      <p:transition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361" y="1713039"/>
            <a:ext cx="1958607" cy="3348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69537" y="1713040"/>
            <a:ext cx="1958607" cy="33489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0104" y="1733459"/>
            <a:ext cx="1958607" cy="3308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7793" y="1753632"/>
            <a:ext cx="1934720" cy="3267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19: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6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4361" y="1733460"/>
            <a:ext cx="1958607" cy="3308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69537" y="1733460"/>
            <a:ext cx="1958606" cy="3308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0104" y="1733459"/>
            <a:ext cx="1958607" cy="3308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7793" y="1753632"/>
            <a:ext cx="1934720" cy="3267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20: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6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boks 3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b="1" dirty="0" smtClean="0"/>
              <a:t>Mission &amp; belønning:</a:t>
            </a:r>
          </a:p>
        </p:txBody>
      </p:sp>
      <p:sp>
        <p:nvSpPr>
          <p:cNvPr id="6" name="Tekstboks 5"/>
          <p:cNvSpPr txBox="1"/>
          <p:nvPr/>
        </p:nvSpPr>
        <p:spPr>
          <a:xfrm>
            <a:off x="0" y="1156682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Mission: </a:t>
            </a:r>
            <a:r>
              <a:rPr lang="da-DK" sz="2400" dirty="0" smtClean="0"/>
              <a:t>Kom ud til skibet og tilbage til stranden igen.</a:t>
            </a:r>
          </a:p>
          <a:p>
            <a:endParaRPr lang="da-DK" sz="2400" dirty="0" smtClean="0"/>
          </a:p>
          <a:p>
            <a:r>
              <a:rPr lang="da-DK" sz="2400" b="1" dirty="0" smtClean="0"/>
              <a:t>Speciel regel: </a:t>
            </a:r>
            <a:r>
              <a:rPr lang="da-DK" sz="2400" dirty="0" smtClean="0"/>
              <a:t>Båden vejer meget og torvet fylder. </a:t>
            </a:r>
            <a:r>
              <a:rPr lang="da-DK" sz="2400" smtClean="0"/>
              <a:t>Start derfor med </a:t>
            </a:r>
            <a:r>
              <a:rPr lang="da-DK" sz="2400" dirty="0" smtClean="0"/>
              <a:t>vandmarkøren på felt 3. Disse 3 kan fjernes ikke før båden har været ude til skibet med tovet og er nået tilbage igen. </a:t>
            </a:r>
            <a:endParaRPr lang="da-DK" sz="2400" dirty="0"/>
          </a:p>
        </p:txBody>
      </p:sp>
      <p:sp>
        <p:nvSpPr>
          <p:cNvPr id="7" name="Tekstboks 6"/>
          <p:cNvSpPr txBox="1"/>
          <p:nvPr/>
        </p:nvSpPr>
        <p:spPr>
          <a:xfrm>
            <a:off x="0" y="3140968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Belønning:</a:t>
            </a:r>
            <a:endParaRPr lang="da-DK" sz="2400" dirty="0" smtClean="0"/>
          </a:p>
          <a:p>
            <a:r>
              <a:rPr lang="da-DK" sz="2400" dirty="0" smtClean="0"/>
              <a:t>Den båd der når først ud til skibet og tilbage til stranden igen får 3 russiske medaljer. Anden hurtigst får 2 og tredje hurtigst får 1. </a:t>
            </a:r>
          </a:p>
          <a:p>
            <a:endParaRPr lang="da-DK" sz="2400" dirty="0" smtClean="0"/>
          </a:p>
          <a:p>
            <a:r>
              <a:rPr lang="da-DK" sz="2400" dirty="0" smtClean="0"/>
              <a:t>Den besætning der har brugt mindst af deres ”mod” til sidst (det mørkerøde hjerte på spillepladen), får 1 fortjenstmedalje i sølv. </a:t>
            </a:r>
          </a:p>
          <a:p>
            <a:endParaRPr lang="da-DK" sz="24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endSnd/>
        </p:sndAc>
      </p:transition>
    </mc:Choice>
    <mc:Fallback xmlns="">
      <p:transition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boks 3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b="1" dirty="0" smtClean="0"/>
              <a:t>Forberedelse til spillet:</a:t>
            </a:r>
          </a:p>
        </p:txBody>
      </p:sp>
      <p:sp>
        <p:nvSpPr>
          <p:cNvPr id="6" name="Tekstboks 5"/>
          <p:cNvSpPr txBox="1"/>
          <p:nvPr/>
        </p:nvSpPr>
        <p:spPr>
          <a:xfrm>
            <a:off x="0" y="908720"/>
            <a:ext cx="62281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da-DK" sz="2000" dirty="0"/>
              <a:t>Placer det forliste skib på spillepladen som vist.</a:t>
            </a:r>
          </a:p>
          <a:p>
            <a:pPr marL="457200" indent="-457200">
              <a:buFont typeface="+mj-lt"/>
              <a:buAutoNum type="arabicPeriod"/>
            </a:pPr>
            <a:r>
              <a:rPr lang="da-DK" sz="2000" dirty="0" smtClean="0"/>
              <a:t>Stem </a:t>
            </a:r>
            <a:r>
              <a:rPr lang="da-DK" sz="2000" dirty="0"/>
              <a:t>om hvem der skal være bådformand.</a:t>
            </a:r>
          </a:p>
          <a:p>
            <a:pPr marL="457200" indent="-457200">
              <a:buFont typeface="+mj-lt"/>
              <a:buAutoNum type="arabicPeriod"/>
            </a:pPr>
            <a:r>
              <a:rPr lang="da-DK" sz="2000" dirty="0"/>
              <a:t>Find i fællesskab ud af hvem der skal sidde på styrbordsside, og hvem der skal sidde på bagbordsside.</a:t>
            </a:r>
          </a:p>
          <a:p>
            <a:pPr marL="457200" indent="-457200">
              <a:buFont typeface="+mj-lt"/>
              <a:buAutoNum type="arabicPeriod"/>
            </a:pPr>
            <a:r>
              <a:rPr lang="da-DK" sz="2000" dirty="0" smtClean="0"/>
              <a:t>Læreren </a:t>
            </a:r>
            <a:r>
              <a:rPr lang="da-DK" sz="2000" dirty="0"/>
              <a:t>giver hver besætning </a:t>
            </a:r>
            <a:r>
              <a:rPr lang="da-DK" sz="2000" dirty="0" smtClean="0"/>
              <a:t>60 terninger</a:t>
            </a:r>
            <a:r>
              <a:rPr lang="da-DK" sz="2000" dirty="0"/>
              <a:t>, som bådformanden fordeler ligeligt blandt besætningen. </a:t>
            </a:r>
            <a:endParaRPr lang="da-DK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da-DK" sz="2000" dirty="0" smtClean="0"/>
              <a:t>Bådformanden </a:t>
            </a:r>
            <a:r>
              <a:rPr lang="da-DK" sz="2000" dirty="0"/>
              <a:t>placerer redningsbåden et valgfrit </a:t>
            </a:r>
            <a:r>
              <a:rPr lang="da-DK" sz="2000"/>
              <a:t>sted på stranden (A, B, C eller D</a:t>
            </a:r>
            <a:r>
              <a:rPr lang="da-DK" sz="2000" smtClean="0"/>
              <a:t>).</a:t>
            </a:r>
            <a:endParaRPr lang="da-DK" sz="2000" dirty="0"/>
          </a:p>
        </p:txBody>
      </p:sp>
      <p:pic>
        <p:nvPicPr>
          <p:cNvPr id="2" name="Billed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3198" y="0"/>
            <a:ext cx="2750802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endSnd/>
        </p:sndAc>
      </p:transition>
    </mc:Choice>
    <mc:Fallback xmlns="">
      <p:transition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097" y="1650248"/>
            <a:ext cx="2057142" cy="3474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20272" y="1650248"/>
            <a:ext cx="2057142" cy="3474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70841" y="1650248"/>
            <a:ext cx="2057142" cy="3474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585" y="1650248"/>
            <a:ext cx="2057142" cy="3474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1: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5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7641" y="1650248"/>
            <a:ext cx="2032055" cy="347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32816" y="1650248"/>
            <a:ext cx="2032055" cy="347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83385" y="1650248"/>
            <a:ext cx="2032055" cy="347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585" y="1650248"/>
            <a:ext cx="2057142" cy="3474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2: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7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obThomas\Downloads\wave-1913559_1280.jpg"/>
          <p:cNvPicPr>
            <a:picLocks noChangeAspect="1" noChangeArrowheads="1"/>
          </p:cNvPicPr>
          <p:nvPr/>
        </p:nvPicPr>
        <p:blipFill>
          <a:blip r:embed="rId3" cstate="print"/>
          <a:srcRect l="22237" r="1203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4" name="Billede 3" descr="hårde kastevinde og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87641" y="1650248"/>
            <a:ext cx="2032055" cy="347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Billede 4" descr="hårde vindstød og sø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32816" y="1650248"/>
            <a:ext cx="2032054" cy="347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Billede 5" descr="kraftige vindstød og høj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83385" y="1650248"/>
            <a:ext cx="2032054" cy="347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Billede 6" descr="svage vindstød og lav sø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129" y="1650248"/>
            <a:ext cx="2032055" cy="347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kstboks 7"/>
          <p:cNvSpPr txBox="1"/>
          <p:nvPr/>
        </p:nvSpPr>
        <p:spPr>
          <a:xfrm>
            <a:off x="0" y="0"/>
            <a:ext cx="5580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400" b="1" dirty="0" smtClean="0"/>
              <a:t>Redningsaktion 2 - ”Alexander </a:t>
            </a:r>
            <a:r>
              <a:rPr lang="da-DK" sz="2400" b="1" dirty="0" err="1" smtClean="0"/>
              <a:t>Nevskij</a:t>
            </a:r>
            <a:r>
              <a:rPr lang="da-DK" sz="2400" b="1" dirty="0" smtClean="0"/>
              <a:t>”</a:t>
            </a:r>
          </a:p>
          <a:p>
            <a:r>
              <a:rPr lang="da-DK" sz="2400" dirty="0" smtClean="0"/>
              <a:t>Runde 3:</a:t>
            </a:r>
            <a:endParaRPr lang="da-DK" sz="2400" dirty="0"/>
          </a:p>
        </p:txBody>
      </p:sp>
      <p:sp>
        <p:nvSpPr>
          <p:cNvPr id="9" name="Tekstboks 8"/>
          <p:cNvSpPr txBox="1"/>
          <p:nvPr/>
        </p:nvSpPr>
        <p:spPr>
          <a:xfrm>
            <a:off x="46754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A</a:t>
            </a:r>
            <a:endParaRPr lang="da-DK" sz="4400" dirty="0"/>
          </a:p>
        </p:txBody>
      </p:sp>
      <p:sp>
        <p:nvSpPr>
          <p:cNvPr id="10" name="Tekstboks 9"/>
          <p:cNvSpPr txBox="1"/>
          <p:nvPr/>
        </p:nvSpPr>
        <p:spPr>
          <a:xfrm>
            <a:off x="2843808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B</a:t>
            </a:r>
            <a:endParaRPr lang="da-DK" sz="4400" dirty="0"/>
          </a:p>
        </p:txBody>
      </p:sp>
      <p:sp>
        <p:nvSpPr>
          <p:cNvPr id="11" name="Tekstboks 10"/>
          <p:cNvSpPr txBox="1"/>
          <p:nvPr/>
        </p:nvSpPr>
        <p:spPr>
          <a:xfrm>
            <a:off x="5148064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C</a:t>
            </a:r>
            <a:endParaRPr lang="da-DK" sz="4400" dirty="0"/>
          </a:p>
        </p:txBody>
      </p:sp>
      <p:sp>
        <p:nvSpPr>
          <p:cNvPr id="12" name="Tekstboks 11"/>
          <p:cNvSpPr txBox="1"/>
          <p:nvPr/>
        </p:nvSpPr>
        <p:spPr>
          <a:xfrm>
            <a:off x="7452320" y="83671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400" dirty="0" smtClean="0"/>
              <a:t>D</a:t>
            </a:r>
            <a:endParaRPr lang="da-DK" sz="4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6" name="59818__juskiddink__storm-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phienholm.dk/images/2010/dagens-vejr/B.jpg"/>
          <p:cNvPicPr>
            <a:picLocks noChangeAspect="1" noChangeArrowheads="1"/>
          </p:cNvPicPr>
          <p:nvPr/>
        </p:nvPicPr>
        <p:blipFill>
          <a:blip r:embed="rId3" cstate="print"/>
          <a:srcRect t="22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kstboks 5"/>
          <p:cNvSpPr txBox="1"/>
          <p:nvPr/>
        </p:nvSpPr>
        <p:spPr>
          <a:xfrm>
            <a:off x="467544" y="332656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3600" dirty="0" smtClean="0">
                <a:solidFill>
                  <a:schemeClr val="bg1"/>
                </a:solidFill>
              </a:rPr>
              <a:t>Du overvældes et øjeblik af tvivl…</a:t>
            </a:r>
            <a:endParaRPr lang="da-DK" sz="2800" dirty="0" smtClean="0">
              <a:solidFill>
                <a:schemeClr val="bg1"/>
              </a:solidFill>
            </a:endParaRPr>
          </a:p>
          <a:p>
            <a:r>
              <a:rPr lang="da-DK" dirty="0" smtClean="0">
                <a:solidFill>
                  <a:schemeClr val="bg1"/>
                </a:solidFill>
              </a:rPr>
              <a:t>(Opgavefase)</a:t>
            </a:r>
            <a:endParaRPr lang="da-DK" dirty="0">
              <a:solidFill>
                <a:schemeClr val="bg1"/>
              </a:solidFill>
            </a:endParaRPr>
          </a:p>
        </p:txBody>
      </p:sp>
      <p:sp>
        <p:nvSpPr>
          <p:cNvPr id="7" name="Tekstboks 6"/>
          <p:cNvSpPr txBox="1"/>
          <p:nvPr/>
        </p:nvSpPr>
        <p:spPr>
          <a:xfrm>
            <a:off x="611560" y="1340768"/>
            <a:ext cx="39604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2000" dirty="0">
                <a:solidFill>
                  <a:schemeClr val="bg1"/>
                </a:solidFill>
              </a:rPr>
              <a:t>Fjern alle jeres tilbageværende handlingsterninger og læg dem i bunken med brugte terninger.</a:t>
            </a:r>
          </a:p>
          <a:p>
            <a:endParaRPr lang="da-DK" sz="2000" dirty="0" smtClean="0">
              <a:solidFill>
                <a:schemeClr val="bg1"/>
              </a:solidFill>
            </a:endParaRPr>
          </a:p>
          <a:p>
            <a:r>
              <a:rPr lang="da-DK" sz="2000" smtClean="0">
                <a:solidFill>
                  <a:schemeClr val="bg1"/>
                </a:solidFill>
              </a:rPr>
              <a:t>Løs </a:t>
            </a:r>
            <a:r>
              <a:rPr lang="da-DK" sz="2000" smtClean="0">
                <a:solidFill>
                  <a:schemeClr val="bg1"/>
                </a:solidFill>
              </a:rPr>
              <a:t>opgaven til</a:t>
            </a:r>
            <a:r>
              <a:rPr lang="da-DK" sz="2000" smtClean="0">
                <a:solidFill>
                  <a:schemeClr val="bg1"/>
                </a:solidFill>
              </a:rPr>
              <a:t> ”Alexander </a:t>
            </a:r>
            <a:r>
              <a:rPr lang="da-DK" sz="2000" dirty="0" smtClean="0">
                <a:solidFill>
                  <a:schemeClr val="bg1"/>
                </a:solidFill>
              </a:rPr>
              <a:t>Nevskij”.</a:t>
            </a:r>
          </a:p>
          <a:p>
            <a:r>
              <a:rPr lang="da-DK" sz="2000" dirty="0">
                <a:solidFill>
                  <a:schemeClr val="bg1"/>
                </a:solidFill>
              </a:rPr>
              <a:t>Alt efter hvor godt I løser opgaven, får I 50-60 </a:t>
            </a:r>
            <a:r>
              <a:rPr lang="da-DK" sz="2000" dirty="0" smtClean="0">
                <a:solidFill>
                  <a:schemeClr val="bg1"/>
                </a:solidFill>
              </a:rPr>
              <a:t>terninger</a:t>
            </a:r>
            <a:r>
              <a:rPr lang="da-DK" sz="2000" dirty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sndAc>
          <p:stSnd>
            <p:snd r:embed="rId2" name="59818__juskiddink__storm-wind.wav"/>
          </p:stSnd>
        </p:sndAc>
      </p:transition>
    </mc:Choice>
    <mc:Fallback xmlns="">
      <p:transition>
        <p:sndAc>
          <p:stSnd>
            <p:snd r:embed="rId4" name="59818__juskiddink__storm-wind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979</TotalTime>
  <Words>942</Words>
  <Application>Microsoft Office PowerPoint</Application>
  <PresentationFormat>Skærmshow (4:3)</PresentationFormat>
  <Paragraphs>180</Paragraphs>
  <Slides>31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2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31</vt:i4>
      </vt:variant>
    </vt:vector>
  </HeadingPairs>
  <TitlesOfParts>
    <vt:vector size="34" baseType="lpstr">
      <vt:lpstr>Arial</vt:lpstr>
      <vt:lpstr>Calibri</vt:lpstr>
      <vt:lpstr>Kontortema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Jakob Thomas Holm</dc:creator>
  <cp:lastModifiedBy>Lars</cp:lastModifiedBy>
  <cp:revision>26</cp:revision>
  <dcterms:created xsi:type="dcterms:W3CDTF">2017-12-30T21:25:14Z</dcterms:created>
  <dcterms:modified xsi:type="dcterms:W3CDTF">2020-09-02T06:18:38Z</dcterms:modified>
</cp:coreProperties>
</file>