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1" r:id="rId2"/>
    <p:sldId id="257" r:id="rId3"/>
    <p:sldId id="261" r:id="rId4"/>
    <p:sldId id="260" r:id="rId5"/>
    <p:sldId id="256" r:id="rId6"/>
    <p:sldId id="262" r:id="rId7"/>
    <p:sldId id="263" r:id="rId8"/>
    <p:sldId id="281" r:id="rId9"/>
    <p:sldId id="264" r:id="rId10"/>
    <p:sldId id="265" r:id="rId11"/>
    <p:sldId id="266" r:id="rId12"/>
    <p:sldId id="292" r:id="rId13"/>
    <p:sldId id="267" r:id="rId14"/>
    <p:sldId id="268" r:id="rId15"/>
    <p:sldId id="269" r:id="rId16"/>
    <p:sldId id="293" r:id="rId17"/>
    <p:sldId id="270" r:id="rId18"/>
    <p:sldId id="271" r:id="rId19"/>
    <p:sldId id="272" r:id="rId20"/>
    <p:sldId id="294" r:id="rId21"/>
    <p:sldId id="273" r:id="rId22"/>
    <p:sldId id="274" r:id="rId23"/>
    <p:sldId id="275" r:id="rId24"/>
    <p:sldId id="295" r:id="rId25"/>
    <p:sldId id="276" r:id="rId26"/>
    <p:sldId id="277" r:id="rId27"/>
    <p:sldId id="278" r:id="rId28"/>
    <p:sldId id="296" r:id="rId29"/>
    <p:sldId id="279" r:id="rId30"/>
    <p:sldId id="280" r:id="rId31"/>
  </p:sldIdLst>
  <p:sldSz cx="9144000" cy="6858000" type="screen4x3"/>
  <p:notesSz cx="7099300" cy="10234613"/>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81"/>
  </p:normalViewPr>
  <p:slideViewPr>
    <p:cSldViewPr>
      <p:cViewPr varScale="1">
        <p:scale>
          <a:sx n="121" d="100"/>
          <a:sy n="121" d="100"/>
        </p:scale>
        <p:origin x="131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s">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a-DK" smtClean="0"/>
              <a:t>Klik for at redigere titeltypografi i masteren</a:t>
            </a:r>
            <a:endParaRPr lang="da-DK"/>
          </a:p>
        </p:txBody>
      </p:sp>
      <p:sp>
        <p:nvSpPr>
          <p:cNvPr id="3" name="U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a-DK" smtClean="0"/>
              <a:t>Klik for at redigere undertiteltypografien i masteren</a:t>
            </a:r>
            <a:endParaRPr lang="da-DK"/>
          </a:p>
        </p:txBody>
      </p:sp>
      <p:sp>
        <p:nvSpPr>
          <p:cNvPr id="4" name="Pladsholder til dato 3"/>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mc:AlternateContent xmlns:mc="http://schemas.openxmlformats.org/markup-compatibility/2006" xmlns:p14="http://schemas.microsoft.com/office/powerpoint/2010/main">
    <mc:Choice Requires="p14">
      <p:transition p14:dur="300">
        <p:sndAc>
          <p:stSnd>
            <p:snd r:embed="rId1" name="59818__juskiddink__storm-wind.wav"/>
          </p:stSnd>
        </p:sndAc>
      </p:transition>
    </mc:Choice>
    <mc:Fallback xmlns="">
      <p:transition>
        <p:sndAc>
          <p:stSnd>
            <p:snd r:embed="rId3" name="59818__juskiddink__storm-wind.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lodret titel 2"/>
          <p:cNvSpPr>
            <a:spLocks noGrp="1"/>
          </p:cNvSpPr>
          <p:nvPr>
            <p:ph type="body" orient="vert" idx="1"/>
          </p:nvPr>
        </p:nvSpPr>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mc:AlternateContent xmlns:mc="http://schemas.openxmlformats.org/markup-compatibility/2006" xmlns:p14="http://schemas.microsoft.com/office/powerpoint/2010/main">
    <mc:Choice Requires="p14">
      <p:transition p14:dur="300">
        <p:sndAc>
          <p:stSnd>
            <p:snd r:embed="rId1" name="59818__juskiddink__storm-wind.wav"/>
          </p:stSnd>
        </p:sndAc>
      </p:transition>
    </mc:Choice>
    <mc:Fallback xmlns="">
      <p:transition>
        <p:sndAc>
          <p:stSnd>
            <p:snd r:embed="rId3" name="59818__juskiddink__storm-wind.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6629400" y="274638"/>
            <a:ext cx="2057400" cy="5851525"/>
          </a:xfrm>
        </p:spPr>
        <p:txBody>
          <a:bodyPr vert="eaVert"/>
          <a:lstStyle/>
          <a:p>
            <a:r>
              <a:rPr lang="da-DK" smtClean="0"/>
              <a:t>Klik for at redigere titeltypografi i masteren</a:t>
            </a:r>
            <a:endParaRPr lang="da-DK"/>
          </a:p>
        </p:txBody>
      </p:sp>
      <p:sp>
        <p:nvSpPr>
          <p:cNvPr id="3" name="Pladsholder til lodret titel 2"/>
          <p:cNvSpPr>
            <a:spLocks noGrp="1"/>
          </p:cNvSpPr>
          <p:nvPr>
            <p:ph type="body" orient="vert" idx="1"/>
          </p:nvPr>
        </p:nvSpPr>
        <p:spPr>
          <a:xfrm>
            <a:off x="457200" y="274638"/>
            <a:ext cx="6019800" cy="5851525"/>
          </a:xfrm>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mc:AlternateContent xmlns:mc="http://schemas.openxmlformats.org/markup-compatibility/2006" xmlns:p14="http://schemas.microsoft.com/office/powerpoint/2010/main">
    <mc:Choice Requires="p14">
      <p:transition p14:dur="300">
        <p:sndAc>
          <p:stSnd>
            <p:snd r:embed="rId1" name="59818__juskiddink__storm-wind.wav"/>
          </p:stSnd>
        </p:sndAc>
      </p:transition>
    </mc:Choice>
    <mc:Fallback xmlns="">
      <p:transition>
        <p:sndAc>
          <p:stSnd>
            <p:snd r:embed="rId3" name="59818__juskiddink__storm-wind.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idx="1"/>
          </p:nvPr>
        </p:nvSpPr>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mc:AlternateContent xmlns:mc="http://schemas.openxmlformats.org/markup-compatibility/2006" xmlns:p14="http://schemas.microsoft.com/office/powerpoint/2010/main">
    <mc:Choice Requires="p14">
      <p:transition p14:dur="300">
        <p:sndAc>
          <p:stSnd>
            <p:snd r:embed="rId1" name="59818__juskiddink__storm-wind.wav"/>
          </p:stSnd>
        </p:sndAc>
      </p:transition>
    </mc:Choice>
    <mc:Fallback xmlns="">
      <p:transition>
        <p:sndAc>
          <p:stSnd>
            <p:snd r:embed="rId3" name="59818__juskiddink__storm-wind.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a-DK" smtClean="0"/>
              <a:t>Klik for at redigere typografi i masteren</a:t>
            </a:r>
          </a:p>
        </p:txBody>
      </p:sp>
      <p:sp>
        <p:nvSpPr>
          <p:cNvPr id="4" name="Pladsholder til dato 3"/>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mc:AlternateContent xmlns:mc="http://schemas.openxmlformats.org/markup-compatibility/2006" xmlns:p14="http://schemas.microsoft.com/office/powerpoint/2010/main">
    <mc:Choice Requires="p14">
      <p:transition p14:dur="300">
        <p:sndAc>
          <p:stSnd>
            <p:snd r:embed="rId1" name="59818__juskiddink__storm-wind.wav"/>
          </p:stSnd>
        </p:sndAc>
      </p:transition>
    </mc:Choice>
    <mc:Fallback xmlns="">
      <p:transition>
        <p:sndAc>
          <p:stSnd>
            <p:snd r:embed="rId3" name="59818__juskiddink__storm-wind.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indhol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dato 4"/>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mc:AlternateContent xmlns:mc="http://schemas.openxmlformats.org/markup-compatibility/2006" xmlns:p14="http://schemas.microsoft.com/office/powerpoint/2010/main">
    <mc:Choice Requires="p14">
      <p:transition p14:dur="300">
        <p:sndAc>
          <p:stSnd>
            <p:snd r:embed="rId1" name="59818__juskiddink__storm-wind.wav"/>
          </p:stSnd>
        </p:sndAc>
      </p:transition>
    </mc:Choice>
    <mc:Fallback xmlns="">
      <p:transition>
        <p:sndAc>
          <p:stSnd>
            <p:snd r:embed="rId3" name="59818__juskiddink__storm-wind.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4" name="Pladsholder til ind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6" name="Pladsholder til ind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7" name="Pladsholder til dato 6"/>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8" name="Pladsholder til sidefod 7"/>
          <p:cNvSpPr>
            <a:spLocks noGrp="1"/>
          </p:cNvSpPr>
          <p:nvPr>
            <p:ph type="ftr" sz="quarter" idx="11"/>
          </p:nvPr>
        </p:nvSpPr>
        <p:spPr/>
        <p:txBody>
          <a:bodyPr/>
          <a:lstStyle/>
          <a:p>
            <a:endParaRPr lang="da-DK"/>
          </a:p>
        </p:txBody>
      </p:sp>
      <p:sp>
        <p:nvSpPr>
          <p:cNvPr id="9" name="Pladsholder til diasnummer 8"/>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mc:AlternateContent xmlns:mc="http://schemas.openxmlformats.org/markup-compatibility/2006" xmlns:p14="http://schemas.microsoft.com/office/powerpoint/2010/main">
    <mc:Choice Requires="p14">
      <p:transition p14:dur="300">
        <p:sndAc>
          <p:stSnd>
            <p:snd r:embed="rId1" name="59818__juskiddink__storm-wind.wav"/>
          </p:stSnd>
        </p:sndAc>
      </p:transition>
    </mc:Choice>
    <mc:Fallback xmlns="">
      <p:transition>
        <p:sndAc>
          <p:stSnd>
            <p:snd r:embed="rId3" name="59818__juskiddink__storm-wind.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dato 2"/>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4" name="Pladsholder til sidefod 3"/>
          <p:cNvSpPr>
            <a:spLocks noGrp="1"/>
          </p:cNvSpPr>
          <p:nvPr>
            <p:ph type="ftr" sz="quarter" idx="11"/>
          </p:nvPr>
        </p:nvSpPr>
        <p:spPr/>
        <p:txBody>
          <a:bodyPr/>
          <a:lstStyle/>
          <a:p>
            <a:endParaRPr lang="da-DK"/>
          </a:p>
        </p:txBody>
      </p:sp>
      <p:sp>
        <p:nvSpPr>
          <p:cNvPr id="5" name="Pladsholder til diasnummer 4"/>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mc:AlternateContent xmlns:mc="http://schemas.openxmlformats.org/markup-compatibility/2006" xmlns:p14="http://schemas.microsoft.com/office/powerpoint/2010/main">
    <mc:Choice Requires="p14">
      <p:transition p14:dur="300">
        <p:sndAc>
          <p:stSnd>
            <p:snd r:embed="rId1" name="59818__juskiddink__storm-wind.wav"/>
          </p:stSnd>
        </p:sndAc>
      </p:transition>
    </mc:Choice>
    <mc:Fallback xmlns="">
      <p:transition>
        <p:sndAc>
          <p:stSnd>
            <p:snd r:embed="rId3" name="59818__juskiddink__storm-wind.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3" name="Pladsholder til sidefod 2"/>
          <p:cNvSpPr>
            <a:spLocks noGrp="1"/>
          </p:cNvSpPr>
          <p:nvPr>
            <p:ph type="ftr" sz="quarter" idx="11"/>
          </p:nvPr>
        </p:nvSpPr>
        <p:spPr/>
        <p:txBody>
          <a:bodyPr/>
          <a:lstStyle/>
          <a:p>
            <a:endParaRPr lang="da-DK"/>
          </a:p>
        </p:txBody>
      </p:sp>
      <p:sp>
        <p:nvSpPr>
          <p:cNvPr id="4" name="Pladsholder til diasnummer 3"/>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mc:AlternateContent xmlns:mc="http://schemas.openxmlformats.org/markup-compatibility/2006" xmlns:p14="http://schemas.microsoft.com/office/powerpoint/2010/main">
    <mc:Choice Requires="p14">
      <p:transition p14:dur="300">
        <p:sndAc>
          <p:stSnd>
            <p:snd r:embed="rId1" name="59818__juskiddink__storm-wind.wav"/>
          </p:stSnd>
        </p:sndAc>
      </p:transition>
    </mc:Choice>
    <mc:Fallback xmlns="">
      <p:transition>
        <p:sndAc>
          <p:stSnd>
            <p:snd r:embed="rId3" name="59818__juskiddink__storm-wind.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a-DK" smtClean="0"/>
              <a:t>Klik for at redigere titeltypografi i masteren</a:t>
            </a:r>
            <a:endParaRPr lang="da-DK"/>
          </a:p>
        </p:txBody>
      </p:sp>
      <p:sp>
        <p:nvSpPr>
          <p:cNvPr id="3" name="Pladsholder til ind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Pladsholder til dato 4"/>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mc:AlternateContent xmlns:mc="http://schemas.openxmlformats.org/markup-compatibility/2006" xmlns:p14="http://schemas.microsoft.com/office/powerpoint/2010/main">
    <mc:Choice Requires="p14">
      <p:transition p14:dur="300">
        <p:sndAc>
          <p:stSnd>
            <p:snd r:embed="rId1" name="59818__juskiddink__storm-wind.wav"/>
          </p:stSnd>
        </p:sndAc>
      </p:transition>
    </mc:Choice>
    <mc:Fallback xmlns="">
      <p:transition>
        <p:sndAc>
          <p:stSnd>
            <p:snd r:embed="rId3" name="59818__juskiddink__storm-wind.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a-DK" smtClean="0"/>
              <a:t>Klik for at redigere titeltypografi i masteren</a:t>
            </a:r>
            <a:endParaRPr lang="da-DK"/>
          </a:p>
        </p:txBody>
      </p:sp>
      <p:sp>
        <p:nvSpPr>
          <p:cNvPr id="3" name="Pladsholder til bille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Pladsholder til dato 4"/>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mc:AlternateContent xmlns:mc="http://schemas.openxmlformats.org/markup-compatibility/2006" xmlns:p14="http://schemas.microsoft.com/office/powerpoint/2010/main">
    <mc:Choice Requires="p14">
      <p:transition p14:dur="300">
        <p:sndAc>
          <p:stSnd>
            <p:snd r:embed="rId1" name="59818__juskiddink__storm-wind.wav"/>
          </p:stSnd>
        </p:sndAc>
      </p:transition>
    </mc:Choice>
    <mc:Fallback xmlns="">
      <p:transition>
        <p:sndAc>
          <p:stSnd>
            <p:snd r:embed="rId3" name="59818__juskiddink__storm-wind.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a-DK" smtClean="0"/>
              <a:t>Klik for at redigere titeltypografi i masteren</a:t>
            </a:r>
            <a:endParaRPr lang="da-DK"/>
          </a:p>
        </p:txBody>
      </p:sp>
      <p:sp>
        <p:nvSpPr>
          <p:cNvPr id="3" name="Pladsholder til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DEFA16-6279-4340-B3D7-0EB545722783}" type="datetimeFigureOut">
              <a:rPr lang="da-DK" smtClean="0"/>
              <a:pPr/>
              <a:t>02-09-2020</a:t>
            </a:fld>
            <a:endParaRPr lang="da-DK"/>
          </a:p>
        </p:txBody>
      </p:sp>
      <p:sp>
        <p:nvSpPr>
          <p:cNvPr id="5" name="Pladsholder til sidefod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Pladsholder til dias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E577B4-3B02-4BDA-9309-6E055943A3FF}" type="slidenum">
              <a:rPr lang="da-DK" smtClean="0"/>
              <a:pPr/>
              <a:t>‹nr.›</a:t>
            </a:fld>
            <a:endParaRPr lang="da-DK"/>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300">
        <p:sndAc>
          <p:stSnd>
            <p:snd r:embed="rId13" name="59818__juskiddink__storm-wind.wav"/>
          </p:stSnd>
        </p:sndAc>
      </p:transition>
    </mc:Choice>
    <mc:Fallback xmlns="">
      <p:transition>
        <p:sndAc>
          <p:stSnd>
            <p:snd r:embed="rId14" name="59818__juskiddink__storm-wind.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13.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4.jpeg"/><Relationship Id="rId7"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4.jpeg"/><Relationship Id="rId7"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12.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4.jpeg"/><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4.jpeg"/><Relationship Id="rId7"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8.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4.jpeg"/><Relationship Id="rId7"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21.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4.jpeg"/><Relationship Id="rId7"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4.jpeg"/><Relationship Id="rId7"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6.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4.jpeg"/><Relationship Id="rId7"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6.pn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5.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5.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a-DK"/>
          </a:p>
        </p:txBody>
      </p:sp>
      <p:sp>
        <p:nvSpPr>
          <p:cNvPr id="5" name="Pladsholder til indhold 4"/>
          <p:cNvSpPr>
            <a:spLocks noGrp="1"/>
          </p:cNvSpPr>
          <p:nvPr>
            <p:ph idx="1"/>
          </p:nvPr>
        </p:nvSpPr>
        <p:spPr/>
        <p:txBody>
          <a:bodyPr/>
          <a:lstStyle/>
          <a:p>
            <a:endParaRPr lang="da-DK"/>
          </a:p>
        </p:txBody>
      </p:sp>
      <p:pic>
        <p:nvPicPr>
          <p:cNvPr id="6" name="Pladsholder til indhold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308" y="-124040"/>
            <a:ext cx="10116616" cy="7153440"/>
          </a:xfrm>
          <a:prstGeom prst="rect">
            <a:avLst/>
          </a:prstGeom>
        </p:spPr>
      </p:pic>
    </p:spTree>
    <p:extLst>
      <p:ext uri="{BB962C8B-B14F-4D97-AF65-F5344CB8AC3E}">
        <p14:creationId xmlns:p14="http://schemas.microsoft.com/office/powerpoint/2010/main" val="348620113"/>
      </p:ext>
    </p:extLst>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4" name="59818__juskiddink__storm-wind.wav"/>
          </p:stSnd>
        </p:sndAc>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00031" y="1671434"/>
            <a:ext cx="2007273" cy="3432190"/>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4" cstate="print"/>
          <a:stretch>
            <a:fillRect/>
          </a:stretch>
        </p:blipFill>
        <p:spPr>
          <a:xfrm>
            <a:off x="7045207" y="1671435"/>
            <a:ext cx="2007272" cy="3432188"/>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4" cstate="print"/>
          <a:stretch>
            <a:fillRect/>
          </a:stretch>
        </p:blipFill>
        <p:spPr>
          <a:xfrm>
            <a:off x="2395775" y="1671435"/>
            <a:ext cx="2007272" cy="3432188"/>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4" cstate="print"/>
          <a:stretch>
            <a:fillRect/>
          </a:stretch>
        </p:blipFill>
        <p:spPr>
          <a:xfrm>
            <a:off x="91519" y="1671434"/>
            <a:ext cx="2007273" cy="3432190"/>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dirty="0" smtClean="0"/>
              <a:t>Runde 5:</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5"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00031" y="1671435"/>
            <a:ext cx="2007272" cy="3432188"/>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45206" y="1671435"/>
            <a:ext cx="2007272" cy="3432188"/>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395776" y="1671435"/>
            <a:ext cx="2007271" cy="3432187"/>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6" cstate="print"/>
          <a:stretch>
            <a:fillRect/>
          </a:stretch>
        </p:blipFill>
        <p:spPr>
          <a:xfrm>
            <a:off x="91520" y="1671434"/>
            <a:ext cx="2007272" cy="3432189"/>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dirty="0" smtClean="0"/>
              <a:t>Runde 6:</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7"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ophienholm.dk/images/2010/dagens-vejr/B.jpg"/>
          <p:cNvPicPr>
            <a:picLocks noChangeAspect="1" noChangeArrowheads="1"/>
          </p:cNvPicPr>
          <p:nvPr/>
        </p:nvPicPr>
        <p:blipFill>
          <a:blip r:embed="rId3" cstate="print"/>
          <a:srcRect t="2280"/>
          <a:stretch>
            <a:fillRect/>
          </a:stretch>
        </p:blipFill>
        <p:spPr bwMode="auto">
          <a:xfrm>
            <a:off x="0" y="0"/>
            <a:ext cx="9144000" cy="6858000"/>
          </a:xfrm>
          <a:prstGeom prst="rect">
            <a:avLst/>
          </a:prstGeom>
          <a:noFill/>
        </p:spPr>
      </p:pic>
      <p:sp>
        <p:nvSpPr>
          <p:cNvPr id="6" name="Tekstboks 5"/>
          <p:cNvSpPr txBox="1"/>
          <p:nvPr/>
        </p:nvSpPr>
        <p:spPr>
          <a:xfrm>
            <a:off x="467544" y="332656"/>
            <a:ext cx="6840760" cy="923330"/>
          </a:xfrm>
          <a:prstGeom prst="rect">
            <a:avLst/>
          </a:prstGeom>
          <a:noFill/>
        </p:spPr>
        <p:txBody>
          <a:bodyPr wrap="square" rtlCol="0">
            <a:spAutoFit/>
          </a:bodyPr>
          <a:lstStyle/>
          <a:p>
            <a:r>
              <a:rPr lang="da-DK" sz="3600" dirty="0" smtClean="0">
                <a:solidFill>
                  <a:schemeClr val="bg1"/>
                </a:solidFill>
              </a:rPr>
              <a:t>Du overvældes et øjeblik af tvivl…</a:t>
            </a:r>
            <a:endParaRPr lang="da-DK" sz="2800" dirty="0" smtClean="0">
              <a:solidFill>
                <a:schemeClr val="bg1"/>
              </a:solidFill>
            </a:endParaRPr>
          </a:p>
          <a:p>
            <a:r>
              <a:rPr lang="da-DK" dirty="0" smtClean="0">
                <a:solidFill>
                  <a:schemeClr val="bg1"/>
                </a:solidFill>
              </a:rPr>
              <a:t>(Opgavefase)</a:t>
            </a:r>
            <a:endParaRPr lang="da-DK" dirty="0">
              <a:solidFill>
                <a:schemeClr val="bg1"/>
              </a:solidFill>
            </a:endParaRPr>
          </a:p>
        </p:txBody>
      </p:sp>
      <p:sp>
        <p:nvSpPr>
          <p:cNvPr id="7" name="Tekstboks 6"/>
          <p:cNvSpPr txBox="1"/>
          <p:nvPr/>
        </p:nvSpPr>
        <p:spPr>
          <a:xfrm>
            <a:off x="611560" y="1340768"/>
            <a:ext cx="3960440" cy="2554545"/>
          </a:xfrm>
          <a:prstGeom prst="rect">
            <a:avLst/>
          </a:prstGeom>
          <a:noFill/>
        </p:spPr>
        <p:txBody>
          <a:bodyPr wrap="square" rtlCol="0">
            <a:spAutoFit/>
          </a:bodyPr>
          <a:lstStyle/>
          <a:p>
            <a:r>
              <a:rPr lang="da-DK" sz="2000" dirty="0" smtClean="0">
                <a:solidFill>
                  <a:schemeClr val="bg1"/>
                </a:solidFill>
              </a:rPr>
              <a:t>Fjern alle jeres tilbageværende terninger og læg dem i bunken med brugte terninger.</a:t>
            </a:r>
          </a:p>
          <a:p>
            <a:endParaRPr lang="da-DK" sz="2000" dirty="0" smtClean="0">
              <a:solidFill>
                <a:schemeClr val="bg1"/>
              </a:solidFill>
            </a:endParaRPr>
          </a:p>
          <a:p>
            <a:r>
              <a:rPr lang="da-DK" sz="2000" dirty="0" smtClean="0">
                <a:solidFill>
                  <a:schemeClr val="bg1"/>
                </a:solidFill>
              </a:rPr>
              <a:t>Læreren bestemmer hvilken opgave I nu skal løse.</a:t>
            </a:r>
          </a:p>
          <a:p>
            <a:r>
              <a:rPr lang="da-DK" sz="2000" dirty="0">
                <a:solidFill>
                  <a:schemeClr val="bg1"/>
                </a:solidFill>
              </a:rPr>
              <a:t>Alt efter hvor godt I løser opgaven, får I 40-60 terninger.</a:t>
            </a:r>
          </a:p>
        </p:txBody>
      </p:sp>
    </p:spTree>
    <p:extLst>
      <p:ext uri="{BB962C8B-B14F-4D97-AF65-F5344CB8AC3E}">
        <p14:creationId xmlns:p14="http://schemas.microsoft.com/office/powerpoint/2010/main" val="1125381878"/>
      </p:ext>
    </p:extLst>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4" name="59818__juskiddink__storm-wind.wav"/>
          </p:stSnd>
        </p:sndAc>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00031" y="1671434"/>
            <a:ext cx="2007272" cy="3432189"/>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45207" y="1671435"/>
            <a:ext cx="2007271" cy="3432187"/>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395775" y="1671435"/>
            <a:ext cx="2007271" cy="3432187"/>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103759" y="1692362"/>
            <a:ext cx="1982793" cy="3390333"/>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dirty="0" smtClean="0"/>
              <a:t>Runde 7:</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8"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12270" y="1692362"/>
            <a:ext cx="1982793" cy="3390333"/>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57446" y="1692363"/>
            <a:ext cx="1982792" cy="3390331"/>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08014" y="1692363"/>
            <a:ext cx="1982792" cy="3390331"/>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103760" y="1692363"/>
            <a:ext cx="1982792" cy="3390331"/>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dirty="0" smtClean="0"/>
              <a:t>Runde 8:</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8"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12270" y="1692363"/>
            <a:ext cx="1982792" cy="3390331"/>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45208" y="1692364"/>
            <a:ext cx="2007270" cy="3390329"/>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08014" y="1692363"/>
            <a:ext cx="1982792" cy="3390331"/>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115850" y="1713036"/>
            <a:ext cx="1958611" cy="3348985"/>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dirty="0" smtClean="0"/>
              <a:t>Runde 9:</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8"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ophienholm.dk/images/2010/dagens-vejr/B.jpg"/>
          <p:cNvPicPr>
            <a:picLocks noChangeAspect="1" noChangeArrowheads="1"/>
          </p:cNvPicPr>
          <p:nvPr/>
        </p:nvPicPr>
        <p:blipFill>
          <a:blip r:embed="rId3" cstate="print"/>
          <a:srcRect t="2280"/>
          <a:stretch>
            <a:fillRect/>
          </a:stretch>
        </p:blipFill>
        <p:spPr bwMode="auto">
          <a:xfrm>
            <a:off x="0" y="0"/>
            <a:ext cx="9144000" cy="6858000"/>
          </a:xfrm>
          <a:prstGeom prst="rect">
            <a:avLst/>
          </a:prstGeom>
          <a:noFill/>
        </p:spPr>
      </p:pic>
      <p:sp>
        <p:nvSpPr>
          <p:cNvPr id="6" name="Tekstboks 5"/>
          <p:cNvSpPr txBox="1"/>
          <p:nvPr/>
        </p:nvSpPr>
        <p:spPr>
          <a:xfrm>
            <a:off x="467544" y="332656"/>
            <a:ext cx="6840760" cy="923330"/>
          </a:xfrm>
          <a:prstGeom prst="rect">
            <a:avLst/>
          </a:prstGeom>
          <a:noFill/>
        </p:spPr>
        <p:txBody>
          <a:bodyPr wrap="square" rtlCol="0">
            <a:spAutoFit/>
          </a:bodyPr>
          <a:lstStyle/>
          <a:p>
            <a:r>
              <a:rPr lang="da-DK" sz="3600" dirty="0" smtClean="0">
                <a:solidFill>
                  <a:schemeClr val="bg1"/>
                </a:solidFill>
              </a:rPr>
              <a:t>Du overvældes et øjeblik af tvivl…</a:t>
            </a:r>
            <a:endParaRPr lang="da-DK" sz="2800" dirty="0" smtClean="0">
              <a:solidFill>
                <a:schemeClr val="bg1"/>
              </a:solidFill>
            </a:endParaRPr>
          </a:p>
          <a:p>
            <a:r>
              <a:rPr lang="da-DK" dirty="0" smtClean="0">
                <a:solidFill>
                  <a:schemeClr val="bg1"/>
                </a:solidFill>
              </a:rPr>
              <a:t>(Opgavefase)</a:t>
            </a:r>
            <a:endParaRPr lang="da-DK" dirty="0">
              <a:solidFill>
                <a:schemeClr val="bg1"/>
              </a:solidFill>
            </a:endParaRPr>
          </a:p>
        </p:txBody>
      </p:sp>
      <p:sp>
        <p:nvSpPr>
          <p:cNvPr id="7" name="Tekstboks 6"/>
          <p:cNvSpPr txBox="1"/>
          <p:nvPr/>
        </p:nvSpPr>
        <p:spPr>
          <a:xfrm>
            <a:off x="611560" y="1340768"/>
            <a:ext cx="3960440" cy="2554545"/>
          </a:xfrm>
          <a:prstGeom prst="rect">
            <a:avLst/>
          </a:prstGeom>
          <a:noFill/>
        </p:spPr>
        <p:txBody>
          <a:bodyPr wrap="square" rtlCol="0">
            <a:spAutoFit/>
          </a:bodyPr>
          <a:lstStyle/>
          <a:p>
            <a:r>
              <a:rPr lang="da-DK" sz="2000" dirty="0" smtClean="0">
                <a:solidFill>
                  <a:schemeClr val="bg1"/>
                </a:solidFill>
              </a:rPr>
              <a:t>Fjern alle jeres tilbageværende terninger og læg dem i bunken med brugte terninger.</a:t>
            </a:r>
          </a:p>
          <a:p>
            <a:endParaRPr lang="da-DK" sz="2000" dirty="0" smtClean="0">
              <a:solidFill>
                <a:schemeClr val="bg1"/>
              </a:solidFill>
            </a:endParaRPr>
          </a:p>
          <a:p>
            <a:r>
              <a:rPr lang="da-DK" sz="2000" dirty="0" smtClean="0">
                <a:solidFill>
                  <a:schemeClr val="bg1"/>
                </a:solidFill>
              </a:rPr>
              <a:t>Læreren bestemmer hvilken opgave I nu skal løse.</a:t>
            </a:r>
          </a:p>
          <a:p>
            <a:r>
              <a:rPr lang="da-DK" sz="2000" dirty="0">
                <a:solidFill>
                  <a:schemeClr val="bg1"/>
                </a:solidFill>
              </a:rPr>
              <a:t>Alt efter hvor godt I løser opgaven, får I 40-60 terninger.</a:t>
            </a:r>
          </a:p>
        </p:txBody>
      </p:sp>
    </p:spTree>
    <p:extLst>
      <p:ext uri="{BB962C8B-B14F-4D97-AF65-F5344CB8AC3E}">
        <p14:creationId xmlns:p14="http://schemas.microsoft.com/office/powerpoint/2010/main" val="2269600124"/>
      </p:ext>
    </p:extLst>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4" name="59818__juskiddink__storm-wind.wav"/>
          </p:stSnd>
        </p:sndAc>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00031" y="1692363"/>
            <a:ext cx="2007271" cy="3390331"/>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57446" y="1692364"/>
            <a:ext cx="1982791" cy="3390329"/>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08014" y="1692364"/>
            <a:ext cx="1982791" cy="3390329"/>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5" cstate="print"/>
          <a:stretch>
            <a:fillRect/>
          </a:stretch>
        </p:blipFill>
        <p:spPr>
          <a:xfrm>
            <a:off x="115850" y="1713037"/>
            <a:ext cx="1958610" cy="3348983"/>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dirty="0" smtClean="0"/>
              <a:t>Runde 10:</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7"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12271" y="1692364"/>
            <a:ext cx="1982791" cy="3390329"/>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57447" y="1692364"/>
            <a:ext cx="1982790" cy="3390328"/>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08014" y="1713037"/>
            <a:ext cx="1982791" cy="3348982"/>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127793" y="1733458"/>
            <a:ext cx="1934724" cy="3308141"/>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dirty="0" smtClean="0"/>
              <a:t>Runde 11:</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8"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12271" y="1692364"/>
            <a:ext cx="1982791" cy="3390328"/>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57447" y="1692365"/>
            <a:ext cx="1982790" cy="3390326"/>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20104" y="1713036"/>
            <a:ext cx="1958610" cy="3348983"/>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127793" y="1753630"/>
            <a:ext cx="1934724" cy="3267796"/>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dirty="0" smtClean="0"/>
              <a:t>Runde 12:</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8"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boks 3"/>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b="1" dirty="0" smtClean="0"/>
              <a:t>Baggrundshistorien:</a:t>
            </a:r>
          </a:p>
        </p:txBody>
      </p:sp>
      <p:sp>
        <p:nvSpPr>
          <p:cNvPr id="6" name="Tekstboks 5"/>
          <p:cNvSpPr txBox="1"/>
          <p:nvPr/>
        </p:nvSpPr>
        <p:spPr>
          <a:xfrm>
            <a:off x="0" y="4005064"/>
            <a:ext cx="9144000" cy="2554545"/>
          </a:xfrm>
          <a:prstGeom prst="rect">
            <a:avLst/>
          </a:prstGeom>
          <a:noFill/>
        </p:spPr>
        <p:txBody>
          <a:bodyPr wrap="square" rtlCol="0">
            <a:spAutoFit/>
          </a:bodyPr>
          <a:lstStyle/>
          <a:p>
            <a:r>
              <a:rPr lang="da-DK" sz="2000" dirty="0" smtClean="0"/>
              <a:t>Den 20. november 1893 om aftenen var vejret fint og havet usædvanligt stille. Fiskerne på Harboøre gjorde klar til at gå ud i deres både. Det gjaldt om at komme først ud til de bedste fiskepladser. Med sig ombord havde hver mand et sæt på 2000 kroge med madding samt proviant til natten. De var klædt i uldsweatre, olietøj og tunge søstøvler for at klare kulden. Nogle, men langt fra alle, havde redningsbælter med. </a:t>
            </a:r>
          </a:p>
          <a:p>
            <a:r>
              <a:rPr lang="da-DK" sz="2000" dirty="0" smtClean="0"/>
              <a:t>Midt på natten begyndte havet at rejse sig, og fiskerne mærkede, at der var en voldsom storm på vej fra nordvest. Bølgerne blev så høje, at de af og til dækkede for lyset fra Bovbjerg Fyr. Fiskerne i deres små åbne både var pludselig i akut fare. </a:t>
            </a:r>
            <a:endParaRPr lang="da-DK" sz="2000" dirty="0"/>
          </a:p>
        </p:txBody>
      </p:sp>
      <p:pic>
        <p:nvPicPr>
          <p:cNvPr id="33794" name="Picture 2" descr="&lt;!--@ItemPublisher:Item.Titel--&gt;"/>
          <p:cNvPicPr>
            <a:picLocks noChangeAspect="1" noChangeArrowheads="1"/>
          </p:cNvPicPr>
          <p:nvPr/>
        </p:nvPicPr>
        <p:blipFill>
          <a:blip r:embed="rId3" cstate="print"/>
          <a:srcRect t="49913"/>
          <a:stretch>
            <a:fillRect/>
          </a:stretch>
        </p:blipFill>
        <p:spPr bwMode="auto">
          <a:xfrm>
            <a:off x="0" y="908720"/>
            <a:ext cx="9144000" cy="3089096"/>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4" name="59818__juskiddink__storm-wind.wav"/>
          </p:stSnd>
        </p:sndAc>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ophienholm.dk/images/2010/dagens-vejr/B.jpg"/>
          <p:cNvPicPr>
            <a:picLocks noChangeAspect="1" noChangeArrowheads="1"/>
          </p:cNvPicPr>
          <p:nvPr/>
        </p:nvPicPr>
        <p:blipFill>
          <a:blip r:embed="rId3" cstate="print"/>
          <a:srcRect t="2280"/>
          <a:stretch>
            <a:fillRect/>
          </a:stretch>
        </p:blipFill>
        <p:spPr bwMode="auto">
          <a:xfrm>
            <a:off x="0" y="0"/>
            <a:ext cx="9144000" cy="6858000"/>
          </a:xfrm>
          <a:prstGeom prst="rect">
            <a:avLst/>
          </a:prstGeom>
          <a:noFill/>
        </p:spPr>
      </p:pic>
      <p:sp>
        <p:nvSpPr>
          <p:cNvPr id="6" name="Tekstboks 5"/>
          <p:cNvSpPr txBox="1"/>
          <p:nvPr/>
        </p:nvSpPr>
        <p:spPr>
          <a:xfrm>
            <a:off x="467544" y="332656"/>
            <a:ext cx="6840760" cy="923330"/>
          </a:xfrm>
          <a:prstGeom prst="rect">
            <a:avLst/>
          </a:prstGeom>
          <a:noFill/>
        </p:spPr>
        <p:txBody>
          <a:bodyPr wrap="square" rtlCol="0">
            <a:spAutoFit/>
          </a:bodyPr>
          <a:lstStyle/>
          <a:p>
            <a:r>
              <a:rPr lang="da-DK" sz="3600" dirty="0" smtClean="0">
                <a:solidFill>
                  <a:schemeClr val="bg1"/>
                </a:solidFill>
              </a:rPr>
              <a:t>Du overvældes et øjeblik af tvivl…</a:t>
            </a:r>
            <a:endParaRPr lang="da-DK" sz="2800" dirty="0" smtClean="0">
              <a:solidFill>
                <a:schemeClr val="bg1"/>
              </a:solidFill>
            </a:endParaRPr>
          </a:p>
          <a:p>
            <a:r>
              <a:rPr lang="da-DK" dirty="0" smtClean="0">
                <a:solidFill>
                  <a:schemeClr val="bg1"/>
                </a:solidFill>
              </a:rPr>
              <a:t>(Opgavefase)</a:t>
            </a:r>
            <a:endParaRPr lang="da-DK" dirty="0">
              <a:solidFill>
                <a:schemeClr val="bg1"/>
              </a:solidFill>
            </a:endParaRPr>
          </a:p>
        </p:txBody>
      </p:sp>
      <p:sp>
        <p:nvSpPr>
          <p:cNvPr id="7" name="Tekstboks 6"/>
          <p:cNvSpPr txBox="1"/>
          <p:nvPr/>
        </p:nvSpPr>
        <p:spPr>
          <a:xfrm>
            <a:off x="611560" y="1340768"/>
            <a:ext cx="3960440" cy="2554545"/>
          </a:xfrm>
          <a:prstGeom prst="rect">
            <a:avLst/>
          </a:prstGeom>
          <a:noFill/>
        </p:spPr>
        <p:txBody>
          <a:bodyPr wrap="square" rtlCol="0">
            <a:spAutoFit/>
          </a:bodyPr>
          <a:lstStyle/>
          <a:p>
            <a:r>
              <a:rPr lang="da-DK" sz="2000" dirty="0" smtClean="0">
                <a:solidFill>
                  <a:schemeClr val="bg1"/>
                </a:solidFill>
              </a:rPr>
              <a:t>Fjern alle jeres tilbageværende terninger og læg dem i bunken med brugte terninger.</a:t>
            </a:r>
          </a:p>
          <a:p>
            <a:endParaRPr lang="da-DK" sz="2000" dirty="0" smtClean="0">
              <a:solidFill>
                <a:schemeClr val="bg1"/>
              </a:solidFill>
            </a:endParaRPr>
          </a:p>
          <a:p>
            <a:r>
              <a:rPr lang="da-DK" sz="2000" dirty="0" smtClean="0">
                <a:solidFill>
                  <a:schemeClr val="bg1"/>
                </a:solidFill>
              </a:rPr>
              <a:t>Læreren bestemmer hvilken opgave I nu skal løse.</a:t>
            </a:r>
          </a:p>
          <a:p>
            <a:r>
              <a:rPr lang="da-DK" sz="2000" dirty="0">
                <a:solidFill>
                  <a:schemeClr val="bg1"/>
                </a:solidFill>
              </a:rPr>
              <a:t>Alt efter hvor godt I løser opgaven, får I 40-60 terninger.</a:t>
            </a:r>
          </a:p>
        </p:txBody>
      </p:sp>
    </p:spTree>
    <p:extLst>
      <p:ext uri="{BB962C8B-B14F-4D97-AF65-F5344CB8AC3E}">
        <p14:creationId xmlns:p14="http://schemas.microsoft.com/office/powerpoint/2010/main" val="2316456366"/>
      </p:ext>
    </p:extLst>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4" name="59818__juskiddink__storm-wind.wav"/>
          </p:stSnd>
        </p:sndAc>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12271" y="1692364"/>
            <a:ext cx="1982790" cy="3390328"/>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57447" y="1692365"/>
            <a:ext cx="1982789" cy="3390326"/>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20104" y="1713037"/>
            <a:ext cx="1958610" cy="3348981"/>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127793" y="1733460"/>
            <a:ext cx="1934723" cy="3308137"/>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dirty="0" smtClean="0"/>
              <a:t>Runde 13:</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8"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12271" y="1692365"/>
            <a:ext cx="1982790" cy="3390326"/>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57447" y="1692366"/>
            <a:ext cx="1982789" cy="3390324"/>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20104" y="1713037"/>
            <a:ext cx="1958609" cy="3348981"/>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127793" y="1733460"/>
            <a:ext cx="1934722" cy="3308137"/>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dirty="0" smtClean="0"/>
              <a:t>Runde 14:</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8"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12271" y="1692365"/>
            <a:ext cx="1982789" cy="3390326"/>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69537" y="1713038"/>
            <a:ext cx="1958608" cy="3348980"/>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20104" y="1713037"/>
            <a:ext cx="1958609" cy="3348980"/>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127793" y="1733460"/>
            <a:ext cx="1934722" cy="3308136"/>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dirty="0" smtClean="0"/>
              <a:t>Runde 15:</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8"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ophienholm.dk/images/2010/dagens-vejr/B.jpg"/>
          <p:cNvPicPr>
            <a:picLocks noChangeAspect="1" noChangeArrowheads="1"/>
          </p:cNvPicPr>
          <p:nvPr/>
        </p:nvPicPr>
        <p:blipFill>
          <a:blip r:embed="rId3" cstate="print"/>
          <a:srcRect t="2280"/>
          <a:stretch>
            <a:fillRect/>
          </a:stretch>
        </p:blipFill>
        <p:spPr bwMode="auto">
          <a:xfrm>
            <a:off x="0" y="0"/>
            <a:ext cx="9144000" cy="6858000"/>
          </a:xfrm>
          <a:prstGeom prst="rect">
            <a:avLst/>
          </a:prstGeom>
          <a:noFill/>
        </p:spPr>
      </p:pic>
      <p:sp>
        <p:nvSpPr>
          <p:cNvPr id="6" name="Tekstboks 5"/>
          <p:cNvSpPr txBox="1"/>
          <p:nvPr/>
        </p:nvSpPr>
        <p:spPr>
          <a:xfrm>
            <a:off x="467544" y="332656"/>
            <a:ext cx="6840760" cy="923330"/>
          </a:xfrm>
          <a:prstGeom prst="rect">
            <a:avLst/>
          </a:prstGeom>
          <a:noFill/>
        </p:spPr>
        <p:txBody>
          <a:bodyPr wrap="square" rtlCol="0">
            <a:spAutoFit/>
          </a:bodyPr>
          <a:lstStyle/>
          <a:p>
            <a:r>
              <a:rPr lang="da-DK" sz="3600" dirty="0" smtClean="0">
                <a:solidFill>
                  <a:schemeClr val="bg1"/>
                </a:solidFill>
              </a:rPr>
              <a:t>Du overvældes et øjeblik af tvivl…</a:t>
            </a:r>
            <a:endParaRPr lang="da-DK" sz="2800" dirty="0" smtClean="0">
              <a:solidFill>
                <a:schemeClr val="bg1"/>
              </a:solidFill>
            </a:endParaRPr>
          </a:p>
          <a:p>
            <a:r>
              <a:rPr lang="da-DK" dirty="0" smtClean="0">
                <a:solidFill>
                  <a:schemeClr val="bg1"/>
                </a:solidFill>
              </a:rPr>
              <a:t>(Opgavefase)</a:t>
            </a:r>
            <a:endParaRPr lang="da-DK" dirty="0">
              <a:solidFill>
                <a:schemeClr val="bg1"/>
              </a:solidFill>
            </a:endParaRPr>
          </a:p>
        </p:txBody>
      </p:sp>
      <p:sp>
        <p:nvSpPr>
          <p:cNvPr id="7" name="Tekstboks 6"/>
          <p:cNvSpPr txBox="1"/>
          <p:nvPr/>
        </p:nvSpPr>
        <p:spPr>
          <a:xfrm>
            <a:off x="611560" y="1340768"/>
            <a:ext cx="3960440" cy="2554545"/>
          </a:xfrm>
          <a:prstGeom prst="rect">
            <a:avLst/>
          </a:prstGeom>
          <a:noFill/>
        </p:spPr>
        <p:txBody>
          <a:bodyPr wrap="square" rtlCol="0">
            <a:spAutoFit/>
          </a:bodyPr>
          <a:lstStyle/>
          <a:p>
            <a:r>
              <a:rPr lang="da-DK" sz="2000" dirty="0" smtClean="0">
                <a:solidFill>
                  <a:schemeClr val="bg1"/>
                </a:solidFill>
              </a:rPr>
              <a:t>Fjern alle jeres tilbageværende terninger og læg dem i bunken med brugte terninger.</a:t>
            </a:r>
          </a:p>
          <a:p>
            <a:endParaRPr lang="da-DK" sz="2000" dirty="0" smtClean="0">
              <a:solidFill>
                <a:schemeClr val="bg1"/>
              </a:solidFill>
            </a:endParaRPr>
          </a:p>
          <a:p>
            <a:r>
              <a:rPr lang="da-DK" sz="2000" dirty="0" smtClean="0">
                <a:solidFill>
                  <a:schemeClr val="bg1"/>
                </a:solidFill>
              </a:rPr>
              <a:t>Læreren bestemmer hvilken opgave I nu skal løse.</a:t>
            </a:r>
          </a:p>
          <a:p>
            <a:r>
              <a:rPr lang="da-DK" sz="2000" dirty="0">
                <a:solidFill>
                  <a:schemeClr val="bg1"/>
                </a:solidFill>
              </a:rPr>
              <a:t>Alt efter hvor godt I løser opgaven, får I 40-60 terninger.</a:t>
            </a:r>
          </a:p>
        </p:txBody>
      </p:sp>
    </p:spTree>
    <p:extLst>
      <p:ext uri="{BB962C8B-B14F-4D97-AF65-F5344CB8AC3E}">
        <p14:creationId xmlns:p14="http://schemas.microsoft.com/office/powerpoint/2010/main" val="2999494425"/>
      </p:ext>
    </p:extLst>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4" name="59818__juskiddink__storm-wind.wav"/>
          </p:stSnd>
        </p:sndAc>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24361" y="1713038"/>
            <a:ext cx="1958608" cy="3348980"/>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69537" y="1713038"/>
            <a:ext cx="1958608" cy="3348979"/>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5" cstate="print"/>
          <a:stretch>
            <a:fillRect/>
          </a:stretch>
        </p:blipFill>
        <p:spPr>
          <a:xfrm>
            <a:off x="2420104" y="1713037"/>
            <a:ext cx="1958608" cy="3348980"/>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6" cstate="print"/>
          <a:stretch>
            <a:fillRect/>
          </a:stretch>
        </p:blipFill>
        <p:spPr>
          <a:xfrm>
            <a:off x="127793" y="1733460"/>
            <a:ext cx="1934721" cy="3308136"/>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dirty="0" smtClean="0"/>
              <a:t>Runde 16:</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7"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24361" y="1713038"/>
            <a:ext cx="1958608" cy="3348979"/>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69537" y="1713039"/>
            <a:ext cx="1958607" cy="3348978"/>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20104" y="1713038"/>
            <a:ext cx="1958608" cy="3348978"/>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127793" y="1733461"/>
            <a:ext cx="1934721" cy="3308134"/>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dirty="0" smtClean="0"/>
              <a:t>Runde 17:</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8"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iterate type="lt">
                                    <p:tmPct val="0"/>
                                  </p:iterate>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24361" y="1713039"/>
            <a:ext cx="1958607" cy="3348978"/>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69537" y="1713040"/>
            <a:ext cx="1958607" cy="3348976"/>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20104" y="1713038"/>
            <a:ext cx="1958607" cy="3348978"/>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127793" y="1733461"/>
            <a:ext cx="1934720" cy="3308134"/>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dirty="0" smtClean="0"/>
              <a:t>Runde 18:</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8"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ophienholm.dk/images/2010/dagens-vejr/B.jpg"/>
          <p:cNvPicPr>
            <a:picLocks noChangeAspect="1" noChangeArrowheads="1"/>
          </p:cNvPicPr>
          <p:nvPr/>
        </p:nvPicPr>
        <p:blipFill>
          <a:blip r:embed="rId3" cstate="print"/>
          <a:srcRect t="2280"/>
          <a:stretch>
            <a:fillRect/>
          </a:stretch>
        </p:blipFill>
        <p:spPr bwMode="auto">
          <a:xfrm>
            <a:off x="0" y="0"/>
            <a:ext cx="9144000" cy="6858000"/>
          </a:xfrm>
          <a:prstGeom prst="rect">
            <a:avLst/>
          </a:prstGeom>
          <a:noFill/>
        </p:spPr>
      </p:pic>
      <p:sp>
        <p:nvSpPr>
          <p:cNvPr id="6" name="Tekstboks 5"/>
          <p:cNvSpPr txBox="1"/>
          <p:nvPr/>
        </p:nvSpPr>
        <p:spPr>
          <a:xfrm>
            <a:off x="467544" y="332656"/>
            <a:ext cx="6840760" cy="923330"/>
          </a:xfrm>
          <a:prstGeom prst="rect">
            <a:avLst/>
          </a:prstGeom>
          <a:noFill/>
        </p:spPr>
        <p:txBody>
          <a:bodyPr wrap="square" rtlCol="0">
            <a:spAutoFit/>
          </a:bodyPr>
          <a:lstStyle/>
          <a:p>
            <a:r>
              <a:rPr lang="da-DK" sz="3600" dirty="0" smtClean="0">
                <a:solidFill>
                  <a:schemeClr val="bg1"/>
                </a:solidFill>
              </a:rPr>
              <a:t>Du overvældes et øjeblik af tvivl…</a:t>
            </a:r>
            <a:endParaRPr lang="da-DK" sz="2800" dirty="0" smtClean="0">
              <a:solidFill>
                <a:schemeClr val="bg1"/>
              </a:solidFill>
            </a:endParaRPr>
          </a:p>
          <a:p>
            <a:r>
              <a:rPr lang="da-DK" dirty="0" smtClean="0">
                <a:solidFill>
                  <a:schemeClr val="bg1"/>
                </a:solidFill>
              </a:rPr>
              <a:t>(Opgavefase)</a:t>
            </a:r>
            <a:endParaRPr lang="da-DK" dirty="0">
              <a:solidFill>
                <a:schemeClr val="bg1"/>
              </a:solidFill>
            </a:endParaRPr>
          </a:p>
        </p:txBody>
      </p:sp>
      <p:sp>
        <p:nvSpPr>
          <p:cNvPr id="7" name="Tekstboks 6"/>
          <p:cNvSpPr txBox="1"/>
          <p:nvPr/>
        </p:nvSpPr>
        <p:spPr>
          <a:xfrm>
            <a:off x="611560" y="1340768"/>
            <a:ext cx="3960440" cy="2554545"/>
          </a:xfrm>
          <a:prstGeom prst="rect">
            <a:avLst/>
          </a:prstGeom>
          <a:noFill/>
        </p:spPr>
        <p:txBody>
          <a:bodyPr wrap="square" rtlCol="0">
            <a:spAutoFit/>
          </a:bodyPr>
          <a:lstStyle/>
          <a:p>
            <a:r>
              <a:rPr lang="da-DK" sz="2000" dirty="0" smtClean="0">
                <a:solidFill>
                  <a:schemeClr val="bg1"/>
                </a:solidFill>
              </a:rPr>
              <a:t>Fjern alle jeres tilbageværende terninger og læg dem i bunken med brugte terninger.</a:t>
            </a:r>
          </a:p>
          <a:p>
            <a:endParaRPr lang="da-DK" sz="2000" dirty="0" smtClean="0">
              <a:solidFill>
                <a:schemeClr val="bg1"/>
              </a:solidFill>
            </a:endParaRPr>
          </a:p>
          <a:p>
            <a:r>
              <a:rPr lang="da-DK" sz="2000" dirty="0" smtClean="0">
                <a:solidFill>
                  <a:schemeClr val="bg1"/>
                </a:solidFill>
              </a:rPr>
              <a:t>Læreren bestemmer hvilken opgave I nu skal løse.</a:t>
            </a:r>
          </a:p>
          <a:p>
            <a:r>
              <a:rPr lang="da-DK" sz="2000" dirty="0">
                <a:solidFill>
                  <a:schemeClr val="bg1"/>
                </a:solidFill>
              </a:rPr>
              <a:t>Alt efter hvor godt I løser opgaven, får </a:t>
            </a:r>
            <a:r>
              <a:rPr lang="da-DK" sz="2000">
                <a:solidFill>
                  <a:schemeClr val="bg1"/>
                </a:solidFill>
              </a:rPr>
              <a:t>I </a:t>
            </a:r>
            <a:r>
              <a:rPr lang="da-DK" sz="2000" smtClean="0">
                <a:solidFill>
                  <a:schemeClr val="bg1"/>
                </a:solidFill>
              </a:rPr>
              <a:t>20-30 </a:t>
            </a:r>
            <a:r>
              <a:rPr lang="da-DK" sz="2000" dirty="0">
                <a:solidFill>
                  <a:schemeClr val="bg1"/>
                </a:solidFill>
              </a:rPr>
              <a:t>terninger.</a:t>
            </a:r>
          </a:p>
        </p:txBody>
      </p:sp>
    </p:spTree>
    <p:extLst>
      <p:ext uri="{BB962C8B-B14F-4D97-AF65-F5344CB8AC3E}">
        <p14:creationId xmlns:p14="http://schemas.microsoft.com/office/powerpoint/2010/main" val="4226968809"/>
      </p:ext>
    </p:extLst>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4" name="59818__juskiddink__storm-wind.wav"/>
          </p:stSnd>
        </p:sndAc>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24361" y="1713040"/>
            <a:ext cx="1958607" cy="3348976"/>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69537" y="1713040"/>
            <a:ext cx="1958606" cy="3348976"/>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5" cstate="print"/>
          <a:stretch>
            <a:fillRect/>
          </a:stretch>
        </p:blipFill>
        <p:spPr>
          <a:xfrm>
            <a:off x="2432047" y="1733459"/>
            <a:ext cx="1934721" cy="3308136"/>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5" cstate="print"/>
          <a:stretch>
            <a:fillRect/>
          </a:stretch>
        </p:blipFill>
        <p:spPr>
          <a:xfrm>
            <a:off x="139590" y="1753632"/>
            <a:ext cx="1911126" cy="3267791"/>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dirty="0" smtClean="0"/>
              <a:t>Runde 19:</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6"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boks 3"/>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b="1" dirty="0" smtClean="0"/>
              <a:t>Mission &amp; belønning:</a:t>
            </a:r>
          </a:p>
        </p:txBody>
      </p:sp>
      <p:sp>
        <p:nvSpPr>
          <p:cNvPr id="6" name="Tekstboks 5"/>
          <p:cNvSpPr txBox="1"/>
          <p:nvPr/>
        </p:nvSpPr>
        <p:spPr>
          <a:xfrm>
            <a:off x="0" y="980728"/>
            <a:ext cx="9144000" cy="892552"/>
          </a:xfrm>
          <a:prstGeom prst="rect">
            <a:avLst/>
          </a:prstGeom>
          <a:noFill/>
        </p:spPr>
        <p:txBody>
          <a:bodyPr wrap="square" rtlCol="0">
            <a:spAutoFit/>
          </a:bodyPr>
          <a:lstStyle/>
          <a:p>
            <a:r>
              <a:rPr lang="da-DK" sz="2600" b="1" dirty="0" smtClean="0"/>
              <a:t>Mission: </a:t>
            </a:r>
            <a:r>
              <a:rPr lang="da-DK" sz="2600" dirty="0" smtClean="0"/>
              <a:t>Red så mange af besætningerne som muligt. I kan have besætningerne fra op til tre fiskerbåde af gangen i redningsbåden.  </a:t>
            </a:r>
            <a:endParaRPr lang="da-DK" sz="2600" dirty="0"/>
          </a:p>
        </p:txBody>
      </p:sp>
      <p:sp>
        <p:nvSpPr>
          <p:cNvPr id="7" name="Tekstboks 6"/>
          <p:cNvSpPr txBox="1"/>
          <p:nvPr/>
        </p:nvSpPr>
        <p:spPr>
          <a:xfrm>
            <a:off x="0" y="1988840"/>
            <a:ext cx="9144000" cy="2092881"/>
          </a:xfrm>
          <a:prstGeom prst="rect">
            <a:avLst/>
          </a:prstGeom>
          <a:noFill/>
        </p:spPr>
        <p:txBody>
          <a:bodyPr wrap="square" rtlCol="0">
            <a:spAutoFit/>
          </a:bodyPr>
          <a:lstStyle/>
          <a:p>
            <a:r>
              <a:rPr lang="da-DK" sz="2600" b="1" dirty="0" smtClean="0"/>
              <a:t>Belønning:</a:t>
            </a:r>
            <a:endParaRPr lang="da-DK" sz="2600" dirty="0" smtClean="0"/>
          </a:p>
          <a:p>
            <a:r>
              <a:rPr lang="da-DK" sz="2600" dirty="0" smtClean="0"/>
              <a:t>Den båd, der når ud til flest OG tilbage til stranden, må fordele 4 fortjenstmedaljer af sølv til besætningen. Nr. 2 får 3, nr. 3 får 2 og nr. 4 får 1. </a:t>
            </a:r>
          </a:p>
          <a:p>
            <a:endParaRPr lang="da-DK" sz="2600" dirty="0" smtClean="0"/>
          </a:p>
        </p:txBody>
      </p:sp>
    </p:spTree>
  </p:cSld>
  <p:clrMapOvr>
    <a:masterClrMapping/>
  </p:clrMapOvr>
  <mc:AlternateContent xmlns:mc="http://schemas.openxmlformats.org/markup-compatibility/2006" xmlns:p14="http://schemas.microsoft.com/office/powerpoint/2010/main">
    <mc:Choice Requires="p14">
      <p:transition p14:dur="300">
        <p:sndAc>
          <p:endSnd/>
        </p:sndAc>
      </p:transition>
    </mc:Choice>
    <mc:Fallback xmlns="">
      <p:transition>
        <p:sndAc>
          <p:endSnd/>
        </p:sndAc>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24361" y="1733460"/>
            <a:ext cx="1958607" cy="3308136"/>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4" cstate="print"/>
          <a:stretch>
            <a:fillRect/>
          </a:stretch>
        </p:blipFill>
        <p:spPr>
          <a:xfrm>
            <a:off x="7069537" y="1733460"/>
            <a:ext cx="1958606" cy="3308135"/>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4" cstate="print"/>
          <a:stretch>
            <a:fillRect/>
          </a:stretch>
        </p:blipFill>
        <p:spPr>
          <a:xfrm>
            <a:off x="2420104" y="1733459"/>
            <a:ext cx="1958607" cy="3308135"/>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4" cstate="print"/>
          <a:stretch>
            <a:fillRect/>
          </a:stretch>
        </p:blipFill>
        <p:spPr>
          <a:xfrm>
            <a:off x="127793" y="1753633"/>
            <a:ext cx="1934720" cy="3267789"/>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dirty="0" smtClean="0"/>
              <a:t>Runde 20:</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5"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boks 3"/>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b="1" dirty="0" smtClean="0"/>
              <a:t>Forberedelse til spillet:</a:t>
            </a:r>
          </a:p>
        </p:txBody>
      </p:sp>
      <p:sp>
        <p:nvSpPr>
          <p:cNvPr id="6" name="Tekstboks 5"/>
          <p:cNvSpPr txBox="1"/>
          <p:nvPr/>
        </p:nvSpPr>
        <p:spPr>
          <a:xfrm>
            <a:off x="0" y="908720"/>
            <a:ext cx="6228184" cy="2862322"/>
          </a:xfrm>
          <a:prstGeom prst="rect">
            <a:avLst/>
          </a:prstGeom>
          <a:noFill/>
        </p:spPr>
        <p:txBody>
          <a:bodyPr wrap="square" rtlCol="0">
            <a:spAutoFit/>
          </a:bodyPr>
          <a:lstStyle/>
          <a:p>
            <a:pPr marL="457200" indent="-457200">
              <a:buFont typeface="+mj-lt"/>
              <a:buAutoNum type="arabicPeriod"/>
            </a:pPr>
            <a:r>
              <a:rPr lang="da-DK" sz="2000" dirty="0"/>
              <a:t>Placer </a:t>
            </a:r>
            <a:r>
              <a:rPr lang="da-DK" sz="2000" dirty="0" smtClean="0"/>
              <a:t>fiskerbådene på </a:t>
            </a:r>
            <a:r>
              <a:rPr lang="da-DK" sz="2000" dirty="0"/>
              <a:t>spillepladen som vist.</a:t>
            </a:r>
          </a:p>
          <a:p>
            <a:pPr marL="457200" indent="-457200">
              <a:buFont typeface="+mj-lt"/>
              <a:buAutoNum type="arabicPeriod"/>
            </a:pPr>
            <a:r>
              <a:rPr lang="da-DK" sz="2000" dirty="0" smtClean="0"/>
              <a:t>Stem </a:t>
            </a:r>
            <a:r>
              <a:rPr lang="da-DK" sz="2000" dirty="0"/>
              <a:t>om hvem der skal være bådformand.</a:t>
            </a:r>
          </a:p>
          <a:p>
            <a:pPr marL="457200" indent="-457200">
              <a:buFont typeface="+mj-lt"/>
              <a:buAutoNum type="arabicPeriod"/>
            </a:pPr>
            <a:r>
              <a:rPr lang="da-DK" sz="2000" dirty="0"/>
              <a:t>Find i fællesskab ud af hvem der skal sidde på styrbordsside, og hvem der skal sidde på bagbordsside.</a:t>
            </a:r>
          </a:p>
          <a:p>
            <a:pPr marL="457200" indent="-457200">
              <a:buFont typeface="+mj-lt"/>
              <a:buAutoNum type="arabicPeriod"/>
            </a:pPr>
            <a:r>
              <a:rPr lang="da-DK" sz="2000" dirty="0" smtClean="0"/>
              <a:t>Læreren </a:t>
            </a:r>
            <a:r>
              <a:rPr lang="da-DK" sz="2000" dirty="0"/>
              <a:t>giver hver besætning </a:t>
            </a:r>
            <a:r>
              <a:rPr lang="da-DK" sz="2000" dirty="0" smtClean="0"/>
              <a:t>60 terninger</a:t>
            </a:r>
            <a:r>
              <a:rPr lang="da-DK" sz="2000" dirty="0"/>
              <a:t>, som bådformanden fordeler ligeligt blandt besætningen. </a:t>
            </a:r>
          </a:p>
          <a:p>
            <a:pPr marL="457200" indent="-457200">
              <a:buFont typeface="+mj-lt"/>
              <a:buAutoNum type="arabicPeriod"/>
            </a:pPr>
            <a:r>
              <a:rPr lang="da-DK" sz="2000" dirty="0"/>
              <a:t>Bådformanden placerer redningsbåden et valgfrit sted </a:t>
            </a:r>
            <a:r>
              <a:rPr lang="da-DK" sz="2000" dirty="0" smtClean="0"/>
              <a:t>på stranden </a:t>
            </a:r>
            <a:r>
              <a:rPr lang="da-DK" sz="2000" smtClean="0"/>
              <a:t>(A, B, C, </a:t>
            </a:r>
            <a:r>
              <a:rPr lang="da-DK" sz="2000" dirty="0" smtClean="0"/>
              <a:t>eller D).</a:t>
            </a:r>
            <a:endParaRPr lang="da-DK" sz="2000" dirty="0"/>
          </a:p>
        </p:txBody>
      </p:sp>
      <p:pic>
        <p:nvPicPr>
          <p:cNvPr id="2" name="Billed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93198" y="0"/>
            <a:ext cx="2750802"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300">
        <p:sndAc>
          <p:endSnd/>
        </p:sndAc>
      </p:transition>
    </mc:Choice>
    <mc:Fallback xmlns="">
      <p:transition>
        <p:sndAc>
          <p:endSnd/>
        </p:sndAc>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27384"/>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687640" y="1650248"/>
            <a:ext cx="2032055" cy="3474564"/>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4" cstate="print"/>
          <a:stretch>
            <a:fillRect/>
          </a:stretch>
        </p:blipFill>
        <p:spPr>
          <a:xfrm>
            <a:off x="7032815" y="1650248"/>
            <a:ext cx="2032055" cy="3474564"/>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5" cstate="print"/>
          <a:stretch>
            <a:fillRect/>
          </a:stretch>
        </p:blipFill>
        <p:spPr>
          <a:xfrm>
            <a:off x="2383384" y="1650248"/>
            <a:ext cx="2032055" cy="3474564"/>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6" cstate="print"/>
          <a:stretch>
            <a:fillRect/>
          </a:stretch>
        </p:blipFill>
        <p:spPr>
          <a:xfrm>
            <a:off x="79128" y="1650248"/>
            <a:ext cx="2032055" cy="3474564"/>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dirty="0" smtClean="0"/>
              <a:t>Runde 1:</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7"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687641" y="1650248"/>
            <a:ext cx="2032054" cy="3474563"/>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32816" y="1650248"/>
            <a:ext cx="2032054" cy="3474563"/>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4" cstate="print"/>
          <a:stretch>
            <a:fillRect/>
          </a:stretch>
        </p:blipFill>
        <p:spPr>
          <a:xfrm>
            <a:off x="2383385" y="1650248"/>
            <a:ext cx="2032054" cy="3474563"/>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4" cstate="print"/>
          <a:stretch>
            <a:fillRect/>
          </a:stretch>
        </p:blipFill>
        <p:spPr>
          <a:xfrm>
            <a:off x="79128" y="1650248"/>
            <a:ext cx="2032055" cy="3474564"/>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dirty="0" smtClean="0"/>
              <a:t>Runde 2:</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6"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687641" y="1650248"/>
            <a:ext cx="2032054" cy="3474563"/>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32816" y="1650249"/>
            <a:ext cx="2032054" cy="3474561"/>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4" cstate="print"/>
          <a:stretch>
            <a:fillRect/>
          </a:stretch>
        </p:blipFill>
        <p:spPr>
          <a:xfrm>
            <a:off x="2383385" y="1650249"/>
            <a:ext cx="2032054" cy="3474561"/>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6" cstate="print"/>
          <a:stretch>
            <a:fillRect/>
          </a:stretch>
        </p:blipFill>
        <p:spPr>
          <a:xfrm>
            <a:off x="79129" y="1650248"/>
            <a:ext cx="2032054" cy="3474563"/>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dirty="0" smtClean="0"/>
              <a:t>Runde 3:</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7"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ophienholm.dk/images/2010/dagens-vejr/B.jpg"/>
          <p:cNvPicPr>
            <a:picLocks noChangeAspect="1" noChangeArrowheads="1"/>
          </p:cNvPicPr>
          <p:nvPr/>
        </p:nvPicPr>
        <p:blipFill>
          <a:blip r:embed="rId3" cstate="print"/>
          <a:srcRect t="2280"/>
          <a:stretch>
            <a:fillRect/>
          </a:stretch>
        </p:blipFill>
        <p:spPr bwMode="auto">
          <a:xfrm>
            <a:off x="0" y="0"/>
            <a:ext cx="9144000" cy="6858000"/>
          </a:xfrm>
          <a:prstGeom prst="rect">
            <a:avLst/>
          </a:prstGeom>
          <a:noFill/>
        </p:spPr>
      </p:pic>
      <p:sp>
        <p:nvSpPr>
          <p:cNvPr id="6" name="Tekstboks 5"/>
          <p:cNvSpPr txBox="1"/>
          <p:nvPr/>
        </p:nvSpPr>
        <p:spPr>
          <a:xfrm>
            <a:off x="467544" y="332656"/>
            <a:ext cx="6840760" cy="923330"/>
          </a:xfrm>
          <a:prstGeom prst="rect">
            <a:avLst/>
          </a:prstGeom>
          <a:noFill/>
        </p:spPr>
        <p:txBody>
          <a:bodyPr wrap="square" rtlCol="0">
            <a:spAutoFit/>
          </a:bodyPr>
          <a:lstStyle/>
          <a:p>
            <a:r>
              <a:rPr lang="da-DK" sz="3600" dirty="0" smtClean="0">
                <a:solidFill>
                  <a:schemeClr val="bg1"/>
                </a:solidFill>
              </a:rPr>
              <a:t>Du overvældes et øjeblik af tvivl…</a:t>
            </a:r>
            <a:endParaRPr lang="da-DK" sz="2800" dirty="0" smtClean="0">
              <a:solidFill>
                <a:schemeClr val="bg1"/>
              </a:solidFill>
            </a:endParaRPr>
          </a:p>
          <a:p>
            <a:r>
              <a:rPr lang="da-DK" dirty="0" smtClean="0">
                <a:solidFill>
                  <a:schemeClr val="bg1"/>
                </a:solidFill>
              </a:rPr>
              <a:t>(Opgavefase)</a:t>
            </a:r>
            <a:endParaRPr lang="da-DK" dirty="0">
              <a:solidFill>
                <a:schemeClr val="bg1"/>
              </a:solidFill>
            </a:endParaRPr>
          </a:p>
        </p:txBody>
      </p:sp>
      <p:sp>
        <p:nvSpPr>
          <p:cNvPr id="7" name="Tekstboks 6"/>
          <p:cNvSpPr txBox="1"/>
          <p:nvPr/>
        </p:nvSpPr>
        <p:spPr>
          <a:xfrm>
            <a:off x="611560" y="1340768"/>
            <a:ext cx="3960440" cy="2246769"/>
          </a:xfrm>
          <a:prstGeom prst="rect">
            <a:avLst/>
          </a:prstGeom>
          <a:noFill/>
        </p:spPr>
        <p:txBody>
          <a:bodyPr wrap="square" rtlCol="0">
            <a:spAutoFit/>
          </a:bodyPr>
          <a:lstStyle/>
          <a:p>
            <a:r>
              <a:rPr lang="da-DK" sz="2000" dirty="0">
                <a:solidFill>
                  <a:schemeClr val="bg1"/>
                </a:solidFill>
              </a:rPr>
              <a:t>Fjern alle jeres tilbageværende handlingsterninger og læg dem i bunken med brugte terninger.</a:t>
            </a:r>
          </a:p>
          <a:p>
            <a:endParaRPr lang="da-DK" sz="2000" dirty="0" smtClean="0">
              <a:solidFill>
                <a:schemeClr val="bg1"/>
              </a:solidFill>
            </a:endParaRPr>
          </a:p>
          <a:p>
            <a:r>
              <a:rPr lang="da-DK" sz="2000" smtClean="0">
                <a:solidFill>
                  <a:schemeClr val="bg1"/>
                </a:solidFill>
              </a:rPr>
              <a:t>Løs </a:t>
            </a:r>
            <a:r>
              <a:rPr lang="da-DK" sz="2000" smtClean="0">
                <a:solidFill>
                  <a:schemeClr val="bg1"/>
                </a:solidFill>
              </a:rPr>
              <a:t>opgaven </a:t>
            </a:r>
            <a:r>
              <a:rPr lang="da-DK" sz="2000" dirty="0" smtClean="0">
                <a:solidFill>
                  <a:schemeClr val="bg1"/>
                </a:solidFill>
              </a:rPr>
              <a:t>til ”Den </a:t>
            </a:r>
            <a:r>
              <a:rPr lang="da-DK" sz="2000" dirty="0" smtClean="0">
                <a:solidFill>
                  <a:schemeClr val="bg1"/>
                </a:solidFill>
              </a:rPr>
              <a:t>store ulykke”</a:t>
            </a:r>
          </a:p>
          <a:p>
            <a:r>
              <a:rPr lang="da-DK" sz="2000" dirty="0">
                <a:solidFill>
                  <a:schemeClr val="bg1"/>
                </a:solidFill>
              </a:rPr>
              <a:t>Alt efter hvor godt I løser opgaven, får I 40-60 terninger.</a:t>
            </a:r>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4" name="59818__juskiddink__storm-wind.wav"/>
          </p:stSnd>
        </p:sndAc>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687641" y="1650249"/>
            <a:ext cx="2032054" cy="3474561"/>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45206" y="1671434"/>
            <a:ext cx="2007273" cy="3432190"/>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4" cstate="print"/>
          <a:stretch>
            <a:fillRect/>
          </a:stretch>
        </p:blipFill>
        <p:spPr>
          <a:xfrm>
            <a:off x="2383385" y="1650249"/>
            <a:ext cx="2032053" cy="3474561"/>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4" cstate="print"/>
          <a:stretch>
            <a:fillRect/>
          </a:stretch>
        </p:blipFill>
        <p:spPr>
          <a:xfrm>
            <a:off x="79129" y="1650249"/>
            <a:ext cx="2032054" cy="3474561"/>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3 - ”Den Store Ulykke”</a:t>
            </a:r>
          </a:p>
          <a:p>
            <a:r>
              <a:rPr lang="da-DK" sz="2400" dirty="0" smtClean="0"/>
              <a:t>Runde 4:</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6"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ontortema">
  <a:themeElements>
    <a:clrScheme name="Kont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2066</TotalTime>
  <Words>826</Words>
  <Application>Microsoft Office PowerPoint</Application>
  <PresentationFormat>Skærmshow (4:3)</PresentationFormat>
  <Paragraphs>172</Paragraphs>
  <Slides>30</Slides>
  <Notes>0</Notes>
  <HiddenSlides>0</HiddenSlides>
  <MMClips>0</MMClips>
  <ScaleCrop>false</ScaleCrop>
  <HeadingPairs>
    <vt:vector size="6" baseType="variant">
      <vt:variant>
        <vt:lpstr>Benyttede skrifttyper</vt:lpstr>
      </vt:variant>
      <vt:variant>
        <vt:i4>2</vt:i4>
      </vt:variant>
      <vt:variant>
        <vt:lpstr>Tema</vt:lpstr>
      </vt:variant>
      <vt:variant>
        <vt:i4>1</vt:i4>
      </vt:variant>
      <vt:variant>
        <vt:lpstr>Slidetitler</vt:lpstr>
      </vt:variant>
      <vt:variant>
        <vt:i4>30</vt:i4>
      </vt:variant>
    </vt:vector>
  </HeadingPairs>
  <TitlesOfParts>
    <vt:vector size="33" baseType="lpstr">
      <vt:lpstr>Arial</vt:lpstr>
      <vt:lpstr>Calibri</vt:lpstr>
      <vt:lpstr>Kontortema</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Dias nummer 1</dc:title>
  <dc:creator>Jakob Thomas Holm</dc:creator>
  <cp:lastModifiedBy>Lars</cp:lastModifiedBy>
  <cp:revision>32</cp:revision>
  <cp:lastPrinted>2018-08-23T09:30:46Z</cp:lastPrinted>
  <dcterms:created xsi:type="dcterms:W3CDTF">2017-12-30T21:25:14Z</dcterms:created>
  <dcterms:modified xsi:type="dcterms:W3CDTF">2020-09-02T06:17:28Z</dcterms:modified>
</cp:coreProperties>
</file>